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73" r:id="rId2"/>
    <p:sldId id="279" r:id="rId3"/>
    <p:sldId id="289" r:id="rId4"/>
    <p:sldId id="258" r:id="rId5"/>
    <p:sldId id="293" r:id="rId6"/>
    <p:sldId id="280" r:id="rId7"/>
    <p:sldId id="275" r:id="rId8"/>
    <p:sldId id="261" r:id="rId9"/>
    <p:sldId id="282" r:id="rId10"/>
    <p:sldId id="306" r:id="rId11"/>
    <p:sldId id="311" r:id="rId12"/>
    <p:sldId id="278" r:id="rId13"/>
    <p:sldId id="287" r:id="rId14"/>
    <p:sldId id="286" r:id="rId15"/>
    <p:sldId id="310" r:id="rId16"/>
    <p:sldId id="309" r:id="rId17"/>
    <p:sldId id="313" r:id="rId18"/>
    <p:sldId id="271" r:id="rId19"/>
    <p:sldId id="314" r:id="rId20"/>
    <p:sldId id="318" r:id="rId21"/>
    <p:sldId id="319" r:id="rId22"/>
    <p:sldId id="294" r:id="rId23"/>
    <p:sldId id="295" r:id="rId24"/>
    <p:sldId id="288" r:id="rId25"/>
    <p:sldId id="276" r:id="rId26"/>
    <p:sldId id="290" r:id="rId27"/>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5930" autoAdjust="0"/>
  </p:normalViewPr>
  <p:slideViewPr>
    <p:cSldViewPr snapToGrid="0">
      <p:cViewPr varScale="1">
        <p:scale>
          <a:sx n="91" d="100"/>
          <a:sy n="91" d="100"/>
        </p:scale>
        <p:origin x="69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8C60DE76-C862-494D-9110-65B9DA730766}" type="datetimeFigureOut">
              <a:rPr lang="en-GB" smtClean="0"/>
              <a:t>10/09/2026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1205DF4C-571C-45EA-AFA9-3EFEF8DC122C}" type="slidenum">
              <a:rPr lang="en-GB" smtClean="0"/>
              <a:t>‹#›</a:t>
            </a:fld>
            <a:endParaRPr lang="en-GB"/>
          </a:p>
        </p:txBody>
      </p:sp>
    </p:spTree>
    <p:extLst>
      <p:ext uri="{BB962C8B-B14F-4D97-AF65-F5344CB8AC3E}">
        <p14:creationId xmlns:p14="http://schemas.microsoft.com/office/powerpoint/2010/main" val="4410733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000" baseline="0" dirty="0"/>
          </a:p>
          <a:p>
            <a:endParaRPr lang="en-GB" sz="1000" baseline="0" dirty="0"/>
          </a:p>
          <a:p>
            <a:endParaRPr lang="en-GB" dirty="0"/>
          </a:p>
        </p:txBody>
      </p:sp>
      <p:sp>
        <p:nvSpPr>
          <p:cNvPr id="4" name="Slide Number Placeholder 3"/>
          <p:cNvSpPr>
            <a:spLocks noGrp="1"/>
          </p:cNvSpPr>
          <p:nvPr>
            <p:ph type="sldNum" sz="quarter" idx="5"/>
          </p:nvPr>
        </p:nvSpPr>
        <p:spPr/>
        <p:txBody>
          <a:bodyPr/>
          <a:lstStyle/>
          <a:p>
            <a:fld id="{1205DF4C-571C-45EA-AFA9-3EFEF8DC122C}" type="slidenum">
              <a:rPr lang="en-GB" smtClean="0"/>
              <a:t>1</a:t>
            </a:fld>
            <a:endParaRPr lang="en-GB"/>
          </a:p>
        </p:txBody>
      </p:sp>
    </p:spTree>
    <p:extLst>
      <p:ext uri="{BB962C8B-B14F-4D97-AF65-F5344CB8AC3E}">
        <p14:creationId xmlns:p14="http://schemas.microsoft.com/office/powerpoint/2010/main" val="40535553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1205DF4C-571C-45EA-AFA9-3EFEF8DC122C}" type="slidenum">
              <a:rPr lang="en-GB" smtClean="0"/>
              <a:t>2</a:t>
            </a:fld>
            <a:endParaRPr lang="en-GB"/>
          </a:p>
        </p:txBody>
      </p:sp>
    </p:spTree>
    <p:extLst>
      <p:ext uri="{BB962C8B-B14F-4D97-AF65-F5344CB8AC3E}">
        <p14:creationId xmlns:p14="http://schemas.microsoft.com/office/powerpoint/2010/main" val="13358685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000" dirty="0"/>
          </a:p>
        </p:txBody>
      </p:sp>
      <p:sp>
        <p:nvSpPr>
          <p:cNvPr id="4" name="Slide Number Placeholder 3"/>
          <p:cNvSpPr>
            <a:spLocks noGrp="1"/>
          </p:cNvSpPr>
          <p:nvPr>
            <p:ph type="sldNum" sz="quarter" idx="5"/>
          </p:nvPr>
        </p:nvSpPr>
        <p:spPr/>
        <p:txBody>
          <a:bodyPr/>
          <a:lstStyle/>
          <a:p>
            <a:fld id="{1205DF4C-571C-45EA-AFA9-3EFEF8DC122C}" type="slidenum">
              <a:rPr lang="en-GB" smtClean="0"/>
              <a:t>3</a:t>
            </a:fld>
            <a:endParaRPr lang="en-GB"/>
          </a:p>
        </p:txBody>
      </p:sp>
    </p:spTree>
    <p:extLst>
      <p:ext uri="{BB962C8B-B14F-4D97-AF65-F5344CB8AC3E}">
        <p14:creationId xmlns:p14="http://schemas.microsoft.com/office/powerpoint/2010/main" val="5585922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baseline="0" dirty="0"/>
          </a:p>
        </p:txBody>
      </p:sp>
      <p:sp>
        <p:nvSpPr>
          <p:cNvPr id="4" name="Slide Number Placeholder 3"/>
          <p:cNvSpPr>
            <a:spLocks noGrp="1"/>
          </p:cNvSpPr>
          <p:nvPr>
            <p:ph type="sldNum" sz="quarter" idx="10"/>
          </p:nvPr>
        </p:nvSpPr>
        <p:spPr/>
        <p:txBody>
          <a:bodyPr/>
          <a:lstStyle/>
          <a:p>
            <a:fld id="{B6CD8C1A-DC58-4F52-94B9-CF1A917266DA}" type="slidenum">
              <a:rPr lang="en-GB" smtClean="0"/>
              <a:t>4</a:t>
            </a:fld>
            <a:endParaRPr lang="en-GB"/>
          </a:p>
        </p:txBody>
      </p:sp>
    </p:spTree>
    <p:extLst>
      <p:ext uri="{BB962C8B-B14F-4D97-AF65-F5344CB8AC3E}">
        <p14:creationId xmlns:p14="http://schemas.microsoft.com/office/powerpoint/2010/main" val="31565291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5"/>
          </p:nvPr>
        </p:nvSpPr>
        <p:spPr/>
        <p:txBody>
          <a:bodyPr/>
          <a:lstStyle/>
          <a:p>
            <a:fld id="{1205DF4C-571C-45EA-AFA9-3EFEF8DC122C}" type="slidenum">
              <a:rPr lang="en-GB" smtClean="0"/>
              <a:t>5</a:t>
            </a:fld>
            <a:endParaRPr lang="en-GB"/>
          </a:p>
        </p:txBody>
      </p:sp>
    </p:spTree>
    <p:extLst>
      <p:ext uri="{BB962C8B-B14F-4D97-AF65-F5344CB8AC3E}">
        <p14:creationId xmlns:p14="http://schemas.microsoft.com/office/powerpoint/2010/main" val="23022717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5"/>
          </p:nvPr>
        </p:nvSpPr>
        <p:spPr/>
        <p:txBody>
          <a:bodyPr/>
          <a:lstStyle/>
          <a:p>
            <a:fld id="{1205DF4C-571C-45EA-AFA9-3EFEF8DC122C}" type="slidenum">
              <a:rPr lang="en-GB" smtClean="0"/>
              <a:t>6</a:t>
            </a:fld>
            <a:endParaRPr lang="en-GB"/>
          </a:p>
        </p:txBody>
      </p:sp>
    </p:spTree>
    <p:extLst>
      <p:ext uri="{BB962C8B-B14F-4D97-AF65-F5344CB8AC3E}">
        <p14:creationId xmlns:p14="http://schemas.microsoft.com/office/powerpoint/2010/main" val="14326266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205DF4C-571C-45EA-AFA9-3EFEF8DC122C}" type="slidenum">
              <a:rPr lang="en-GB" smtClean="0"/>
              <a:t>7</a:t>
            </a:fld>
            <a:endParaRPr lang="en-GB"/>
          </a:p>
        </p:txBody>
      </p:sp>
    </p:spTree>
    <p:extLst>
      <p:ext uri="{BB962C8B-B14F-4D97-AF65-F5344CB8AC3E}">
        <p14:creationId xmlns:p14="http://schemas.microsoft.com/office/powerpoint/2010/main" val="16265143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baseline="0" dirty="0"/>
          </a:p>
          <a:p>
            <a:endParaRPr lang="en-GB" dirty="0"/>
          </a:p>
        </p:txBody>
      </p:sp>
      <p:sp>
        <p:nvSpPr>
          <p:cNvPr id="4" name="Slide Number Placeholder 3"/>
          <p:cNvSpPr>
            <a:spLocks noGrp="1"/>
          </p:cNvSpPr>
          <p:nvPr>
            <p:ph type="sldNum" sz="quarter" idx="10"/>
          </p:nvPr>
        </p:nvSpPr>
        <p:spPr/>
        <p:txBody>
          <a:bodyPr/>
          <a:lstStyle/>
          <a:p>
            <a:fld id="{1205DF4C-571C-45EA-AFA9-3EFEF8DC122C}" type="slidenum">
              <a:rPr lang="en-GB" smtClean="0"/>
              <a:t>8</a:t>
            </a:fld>
            <a:endParaRPr lang="en-GB"/>
          </a:p>
        </p:txBody>
      </p:sp>
    </p:spTree>
    <p:extLst>
      <p:ext uri="{BB962C8B-B14F-4D97-AF65-F5344CB8AC3E}">
        <p14:creationId xmlns:p14="http://schemas.microsoft.com/office/powerpoint/2010/main" val="681803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205DF4C-571C-45EA-AFA9-3EFEF8DC122C}" type="slidenum">
              <a:rPr lang="en-GB" smtClean="0"/>
              <a:t>9</a:t>
            </a:fld>
            <a:endParaRPr lang="en-GB"/>
          </a:p>
        </p:txBody>
      </p:sp>
    </p:spTree>
    <p:extLst>
      <p:ext uri="{BB962C8B-B14F-4D97-AF65-F5344CB8AC3E}">
        <p14:creationId xmlns:p14="http://schemas.microsoft.com/office/powerpoint/2010/main" val="37240178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Font typeface="Arial" panose="020B0604020202020204" pitchFamily="34" charset="0"/>
              <a:buNone/>
            </a:pPr>
            <a:endParaRPr lang="en-GB" baseline="0" dirty="0"/>
          </a:p>
          <a:p>
            <a:pPr marL="171450" indent="-171450" algn="l">
              <a:buFont typeface="Arial" panose="020B0604020202020204" pitchFamily="34" charset="0"/>
              <a:buChar char="•"/>
            </a:pPr>
            <a:endParaRPr lang="en-GB" baseline="0" dirty="0"/>
          </a:p>
        </p:txBody>
      </p:sp>
      <p:sp>
        <p:nvSpPr>
          <p:cNvPr id="4" name="Slide Number Placeholder 3"/>
          <p:cNvSpPr>
            <a:spLocks noGrp="1"/>
          </p:cNvSpPr>
          <p:nvPr>
            <p:ph type="sldNum" sz="quarter" idx="10"/>
          </p:nvPr>
        </p:nvSpPr>
        <p:spPr/>
        <p:txBody>
          <a:bodyPr/>
          <a:lstStyle/>
          <a:p>
            <a:fld id="{B6CD8C1A-DC58-4F52-94B9-CF1A917266DA}" type="slidenum">
              <a:rPr lang="en-GB" smtClean="0"/>
              <a:t>10</a:t>
            </a:fld>
            <a:endParaRPr lang="en-GB"/>
          </a:p>
        </p:txBody>
      </p:sp>
    </p:spTree>
    <p:extLst>
      <p:ext uri="{BB962C8B-B14F-4D97-AF65-F5344CB8AC3E}">
        <p14:creationId xmlns:p14="http://schemas.microsoft.com/office/powerpoint/2010/main" val="42202131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205DF4C-571C-45EA-AFA9-3EFEF8DC122C}" type="slidenum">
              <a:rPr lang="en-GB" smtClean="0"/>
              <a:t>12</a:t>
            </a:fld>
            <a:endParaRPr lang="en-GB"/>
          </a:p>
        </p:txBody>
      </p:sp>
    </p:spTree>
    <p:extLst>
      <p:ext uri="{BB962C8B-B14F-4D97-AF65-F5344CB8AC3E}">
        <p14:creationId xmlns:p14="http://schemas.microsoft.com/office/powerpoint/2010/main" val="28283772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0"/>
          </p:nvPr>
        </p:nvSpPr>
        <p:spPr/>
        <p:txBody>
          <a:bodyPr/>
          <a:lstStyle/>
          <a:p>
            <a:fld id="{1205DF4C-571C-45EA-AFA9-3EFEF8DC122C}" type="slidenum">
              <a:rPr lang="en-GB" smtClean="0"/>
              <a:t>13</a:t>
            </a:fld>
            <a:endParaRPr lang="en-GB"/>
          </a:p>
        </p:txBody>
      </p:sp>
    </p:spTree>
    <p:extLst>
      <p:ext uri="{BB962C8B-B14F-4D97-AF65-F5344CB8AC3E}">
        <p14:creationId xmlns:p14="http://schemas.microsoft.com/office/powerpoint/2010/main" val="24145043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205DF4C-571C-45EA-AFA9-3EFEF8DC122C}" type="slidenum">
              <a:rPr lang="en-GB" smtClean="0"/>
              <a:t>14</a:t>
            </a:fld>
            <a:endParaRPr lang="en-GB"/>
          </a:p>
        </p:txBody>
      </p:sp>
    </p:spTree>
    <p:extLst>
      <p:ext uri="{BB962C8B-B14F-4D97-AF65-F5344CB8AC3E}">
        <p14:creationId xmlns:p14="http://schemas.microsoft.com/office/powerpoint/2010/main" val="19885464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205DF4C-571C-45EA-AFA9-3EFEF8DC122C}" type="slidenum">
              <a:rPr lang="en-GB" smtClean="0"/>
              <a:t>15</a:t>
            </a:fld>
            <a:endParaRPr lang="en-GB"/>
          </a:p>
        </p:txBody>
      </p:sp>
    </p:spTree>
    <p:extLst>
      <p:ext uri="{BB962C8B-B14F-4D97-AF65-F5344CB8AC3E}">
        <p14:creationId xmlns:p14="http://schemas.microsoft.com/office/powerpoint/2010/main" val="40989223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GB" dirty="0"/>
          </a:p>
        </p:txBody>
      </p:sp>
      <p:sp>
        <p:nvSpPr>
          <p:cNvPr id="4" name="Slide Number Placeholder 3"/>
          <p:cNvSpPr>
            <a:spLocks noGrp="1"/>
          </p:cNvSpPr>
          <p:nvPr>
            <p:ph type="sldNum" sz="quarter" idx="10"/>
          </p:nvPr>
        </p:nvSpPr>
        <p:spPr/>
        <p:txBody>
          <a:bodyPr/>
          <a:lstStyle/>
          <a:p>
            <a:fld id="{1205DF4C-571C-45EA-AFA9-3EFEF8DC122C}" type="slidenum">
              <a:rPr lang="en-GB" smtClean="0"/>
              <a:t>16</a:t>
            </a:fld>
            <a:endParaRPr lang="en-GB"/>
          </a:p>
        </p:txBody>
      </p:sp>
    </p:spTree>
    <p:extLst>
      <p:ext uri="{BB962C8B-B14F-4D97-AF65-F5344CB8AC3E}">
        <p14:creationId xmlns:p14="http://schemas.microsoft.com/office/powerpoint/2010/main" val="7096682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05DF4C-571C-45EA-AFA9-3EFEF8DC122C}" type="slidenum">
              <a:rPr lang="en-GB" smtClean="0"/>
              <a:t>17</a:t>
            </a:fld>
            <a:endParaRPr lang="en-GB"/>
          </a:p>
        </p:txBody>
      </p:sp>
    </p:spTree>
    <p:extLst>
      <p:ext uri="{BB962C8B-B14F-4D97-AF65-F5344CB8AC3E}">
        <p14:creationId xmlns:p14="http://schemas.microsoft.com/office/powerpoint/2010/main" val="22593357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fld id="{1205DF4C-571C-45EA-AFA9-3EFEF8DC122C}" type="slidenum">
              <a:rPr lang="en-GB" smtClean="0"/>
              <a:t>18</a:t>
            </a:fld>
            <a:endParaRPr lang="en-GB"/>
          </a:p>
        </p:txBody>
      </p:sp>
    </p:spTree>
    <p:extLst>
      <p:ext uri="{BB962C8B-B14F-4D97-AF65-F5344CB8AC3E}">
        <p14:creationId xmlns:p14="http://schemas.microsoft.com/office/powerpoint/2010/main" val="24790186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fld id="{1205DF4C-571C-45EA-AFA9-3EFEF8DC122C}" type="slidenum">
              <a:rPr lang="en-GB" smtClean="0"/>
              <a:t>19</a:t>
            </a:fld>
            <a:endParaRPr lang="en-GB"/>
          </a:p>
        </p:txBody>
      </p:sp>
    </p:spTree>
    <p:extLst>
      <p:ext uri="{BB962C8B-B14F-4D97-AF65-F5344CB8AC3E}">
        <p14:creationId xmlns:p14="http://schemas.microsoft.com/office/powerpoint/2010/main" val="16466518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5EB40B1-271D-4413-B2ED-4F4E471A22AA}" type="slidenum">
              <a:rPr lang="en-GB" smtClean="0"/>
              <a:t>20</a:t>
            </a:fld>
            <a:endParaRPr lang="en-GB"/>
          </a:p>
        </p:txBody>
      </p:sp>
    </p:spTree>
    <p:extLst>
      <p:ext uri="{BB962C8B-B14F-4D97-AF65-F5344CB8AC3E}">
        <p14:creationId xmlns:p14="http://schemas.microsoft.com/office/powerpoint/2010/main" val="25555225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5EB40B1-271D-4413-B2ED-4F4E471A22AA}" type="slidenum">
              <a:rPr lang="en-GB" smtClean="0"/>
              <a:t>21</a:t>
            </a:fld>
            <a:endParaRPr lang="en-GB"/>
          </a:p>
        </p:txBody>
      </p:sp>
    </p:spTree>
    <p:extLst>
      <p:ext uri="{BB962C8B-B14F-4D97-AF65-F5344CB8AC3E}">
        <p14:creationId xmlns:p14="http://schemas.microsoft.com/office/powerpoint/2010/main" val="30380052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05DF4C-571C-45EA-AFA9-3EFEF8DC122C}" type="slidenum">
              <a:rPr lang="en-GB" smtClean="0"/>
              <a:t>22</a:t>
            </a:fld>
            <a:endParaRPr lang="en-GB"/>
          </a:p>
        </p:txBody>
      </p:sp>
    </p:spTree>
    <p:extLst>
      <p:ext uri="{BB962C8B-B14F-4D97-AF65-F5344CB8AC3E}">
        <p14:creationId xmlns:p14="http://schemas.microsoft.com/office/powerpoint/2010/main" val="3287858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05DF4C-571C-45EA-AFA9-3EFEF8DC122C}" type="slidenum">
              <a:rPr lang="en-GB" smtClean="0"/>
              <a:t>23</a:t>
            </a:fld>
            <a:endParaRPr lang="en-GB"/>
          </a:p>
        </p:txBody>
      </p:sp>
    </p:spTree>
    <p:extLst>
      <p:ext uri="{BB962C8B-B14F-4D97-AF65-F5344CB8AC3E}">
        <p14:creationId xmlns:p14="http://schemas.microsoft.com/office/powerpoint/2010/main" val="40580189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05DF4C-571C-45EA-AFA9-3EFEF8DC122C}" type="slidenum">
              <a:rPr lang="en-GB" smtClean="0"/>
              <a:t>24</a:t>
            </a:fld>
            <a:endParaRPr lang="en-GB"/>
          </a:p>
        </p:txBody>
      </p:sp>
    </p:spTree>
    <p:extLst>
      <p:ext uri="{BB962C8B-B14F-4D97-AF65-F5344CB8AC3E}">
        <p14:creationId xmlns:p14="http://schemas.microsoft.com/office/powerpoint/2010/main" val="30363468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205DF4C-571C-45EA-AFA9-3EFEF8DC122C}" type="slidenum">
              <a:rPr lang="en-GB" smtClean="0"/>
              <a:t>25</a:t>
            </a:fld>
            <a:endParaRPr lang="en-GB"/>
          </a:p>
        </p:txBody>
      </p:sp>
    </p:spTree>
    <p:extLst>
      <p:ext uri="{BB962C8B-B14F-4D97-AF65-F5344CB8AC3E}">
        <p14:creationId xmlns:p14="http://schemas.microsoft.com/office/powerpoint/2010/main" val="25197704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05DF4C-571C-45EA-AFA9-3EFEF8DC122C}" type="slidenum">
              <a:rPr lang="en-GB" smtClean="0"/>
              <a:t>26</a:t>
            </a:fld>
            <a:endParaRPr lang="en-GB"/>
          </a:p>
        </p:txBody>
      </p:sp>
    </p:spTree>
    <p:extLst>
      <p:ext uri="{BB962C8B-B14F-4D97-AF65-F5344CB8AC3E}">
        <p14:creationId xmlns:p14="http://schemas.microsoft.com/office/powerpoint/2010/main" val="33710268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DD5B0BDF-E99A-43CE-A6DB-00BBC7C48E44}" type="datetimeFigureOut">
              <a:rPr lang="en-GB" smtClean="0"/>
              <a:t>10/09/2026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41037716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D5B0BDF-E99A-43CE-A6DB-00BBC7C48E44}" type="datetimeFigureOut">
              <a:rPr lang="en-GB" smtClean="0"/>
              <a:t>10/09/2026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8299568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D5B0BDF-E99A-43CE-A6DB-00BBC7C48E44}" type="datetimeFigureOut">
              <a:rPr lang="en-GB" smtClean="0"/>
              <a:t>10/09/2026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7293547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DD5B0BDF-E99A-43CE-A6DB-00BBC7C48E44}" type="datetimeFigureOut">
              <a:rPr lang="en-GB" smtClean="0"/>
              <a:t>10/09/2026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30710797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DD5B0BDF-E99A-43CE-A6DB-00BBC7C48E44}" type="datetimeFigureOut">
              <a:rPr lang="en-GB" smtClean="0"/>
              <a:t>10/09/2026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946004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DD5B0BDF-E99A-43CE-A6DB-00BBC7C48E44}" type="datetimeFigureOut">
              <a:rPr lang="en-GB" smtClean="0"/>
              <a:t>10/09/2026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12496647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5B0BDF-E99A-43CE-A6DB-00BBC7C48E44}" type="datetimeFigureOut">
              <a:rPr lang="en-GB" smtClean="0"/>
              <a:t>10/09/2026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3149507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D5B0BDF-E99A-43CE-A6DB-00BBC7C48E44}" type="datetimeFigureOut">
              <a:rPr lang="en-GB" smtClean="0"/>
              <a:t>10/09/2026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341876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D5B0BDF-E99A-43CE-A6DB-00BBC7C48E44}" type="datetimeFigureOut">
              <a:rPr lang="en-GB" smtClean="0"/>
              <a:t>10/09/2026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34885226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D5B0BDF-E99A-43CE-A6DB-00BBC7C48E44}" type="datetimeFigureOut">
              <a:rPr lang="en-GB" smtClean="0"/>
              <a:t>10/09/2026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34723842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D5B0BDF-E99A-43CE-A6DB-00BBC7C48E44}" type="datetimeFigureOut">
              <a:rPr lang="en-GB" smtClean="0"/>
              <a:t>10/09/2026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3171485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5B0BDF-E99A-43CE-A6DB-00BBC7C48E44}" type="datetimeFigureOut">
              <a:rPr lang="en-GB" smtClean="0"/>
              <a:t>10/09/2026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2A62A1-ECF6-4629-9A0C-AF8FF14FDC5E}" type="slidenum">
              <a:rPr lang="en-GB" smtClean="0"/>
              <a:t>‹#›</a:t>
            </a:fld>
            <a:endParaRPr lang="en-GB"/>
          </a:p>
        </p:txBody>
      </p:sp>
    </p:spTree>
    <p:extLst>
      <p:ext uri="{BB962C8B-B14F-4D97-AF65-F5344CB8AC3E}">
        <p14:creationId xmlns:p14="http://schemas.microsoft.com/office/powerpoint/2010/main" val="4008961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hyperlink" Target="https://www.bishopperrin.richmond.sch.uk/learning/curriculu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www.bishopperrin.richmond.sch.uk/"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hyperlink" Target="https://www.bishopperrin.richmond.sch.uk/ckfinder/userfiles/files/Communications%20Policy%20-%20February%202025%20v2.pdf" TargetMode="Externa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hyperlink" Target="https://www.bishopperrin.richmond.sch.uk/ckfinder/userfiles/files/Communications%20Policy%20-%20February%202025%20v2.pdf" TargetMode="External"/><Relationship Id="rId4" Type="http://schemas.openxmlformats.org/officeDocument/2006/relationships/hyperlink" Target="https://www.bishopperrin.richmond.sch.uk/ckfinder/userfiles/files/Complaints%20Policy%20February%202025(2).pdf"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hyperlink" Target="https://www.bishopperrin.richmond.sch.uk/ckfinder/userfiles/files/Parent-Guide-to-School-Complaints.pdf"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s://www.bishopperrin.richmond.sch.uk/ckfinder/userfiles/files/Communications%20Policy%20-%20February%202026(1).pdf" TargetMode="External"/><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hyperlink" Target="https://www.canva.com/design/DAG-gb3HTEc/_EOjfUZGb-vphjaQ4SrE0A/view?utm_content=DAG-gb3HTEc&amp;utm_campaign=designshare&amp;utm_medium=link2&amp;utm_source=uniquelinks&amp;utlId=h76fe3f3a6b" TargetMode="External"/><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https://www.bishopperrin.richmond.sch.uk/parents/parent-forum" TargetMode="External"/><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1" y="399010"/>
            <a:ext cx="11343860" cy="942110"/>
          </a:xfrm>
          <a:solidFill>
            <a:schemeClr val="bg1">
              <a:lumMod val="85000"/>
            </a:schemeClr>
          </a:solidFill>
          <a:ln w="57150">
            <a:solidFill>
              <a:schemeClr val="tx1"/>
            </a:solidFill>
          </a:ln>
        </p:spPr>
        <p:txBody>
          <a:bodyPr>
            <a:noAutofit/>
          </a:bodyPr>
          <a:lstStyle/>
          <a:p>
            <a:r>
              <a:rPr lang="en-GB" sz="5400" dirty="0"/>
              <a:t>BISHOP PERRIN </a:t>
            </a:r>
            <a:r>
              <a:rPr lang="en-GB" sz="5400" dirty="0" err="1"/>
              <a:t>CoE</a:t>
            </a:r>
            <a:r>
              <a:rPr lang="en-GB" sz="5400" dirty="0"/>
              <a:t> PRIMARY SCHOOL</a:t>
            </a:r>
          </a:p>
        </p:txBody>
      </p:sp>
      <p:sp>
        <p:nvSpPr>
          <p:cNvPr id="3" name="Subtitle 2"/>
          <p:cNvSpPr>
            <a:spLocks noGrp="1"/>
          </p:cNvSpPr>
          <p:nvPr>
            <p:ph type="subTitle" idx="1"/>
          </p:nvPr>
        </p:nvSpPr>
        <p:spPr>
          <a:xfrm>
            <a:off x="304802" y="1563902"/>
            <a:ext cx="11343859" cy="834736"/>
          </a:xfrm>
          <a:solidFill>
            <a:schemeClr val="bg1"/>
          </a:solidFill>
          <a:ln w="57150">
            <a:solidFill>
              <a:schemeClr val="bg1"/>
            </a:solidFill>
          </a:ln>
        </p:spPr>
        <p:txBody>
          <a:bodyPr>
            <a:noAutofit/>
          </a:bodyPr>
          <a:lstStyle/>
          <a:p>
            <a:r>
              <a:rPr lang="en-GB" sz="4000" i="1" dirty="0"/>
              <a:t>September 2026– Welcome to the new school year</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75459" y="2642398"/>
            <a:ext cx="2867495" cy="2976334"/>
          </a:xfrm>
          <a:prstGeom prst="rect">
            <a:avLst/>
          </a:prstGeom>
          <a:ln w="28575">
            <a:solidFill>
              <a:schemeClr val="tx1"/>
            </a:solidFill>
          </a:ln>
        </p:spPr>
      </p:pic>
      <p:sp>
        <p:nvSpPr>
          <p:cNvPr id="5" name="Subtitle 2">
            <a:extLst>
              <a:ext uri="{FF2B5EF4-FFF2-40B4-BE49-F238E27FC236}">
                <a16:creationId xmlns:a16="http://schemas.microsoft.com/office/drawing/2014/main" id="{3A1E5F89-08C0-494E-A159-BEA9C330B27C}"/>
              </a:ext>
            </a:extLst>
          </p:cNvPr>
          <p:cNvSpPr txBox="1">
            <a:spLocks/>
          </p:cNvSpPr>
          <p:nvPr/>
        </p:nvSpPr>
        <p:spPr>
          <a:xfrm>
            <a:off x="420551" y="5820536"/>
            <a:ext cx="11343859" cy="681128"/>
          </a:xfrm>
          <a:prstGeom prst="rect">
            <a:avLst/>
          </a:prstGeom>
          <a:solidFill>
            <a:schemeClr val="bg1"/>
          </a:solidFill>
          <a:ln w="57150">
            <a:solidFill>
              <a:schemeClr val="bg1"/>
            </a:solid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4000" i="1" dirty="0"/>
              <a:t>Celebrating learning together in faith, hope and love</a:t>
            </a:r>
          </a:p>
        </p:txBody>
      </p:sp>
      <p:sp>
        <p:nvSpPr>
          <p:cNvPr id="6" name="Rectangle 5">
            <a:extLst>
              <a:ext uri="{FF2B5EF4-FFF2-40B4-BE49-F238E27FC236}">
                <a16:creationId xmlns:a16="http://schemas.microsoft.com/office/drawing/2014/main" id="{8A9B59E0-38C5-4A5D-B7AA-86A373234D15}"/>
              </a:ext>
            </a:extLst>
          </p:cNvPr>
          <p:cNvSpPr/>
          <p:nvPr/>
        </p:nvSpPr>
        <p:spPr>
          <a:xfrm>
            <a:off x="5562600" y="2770759"/>
            <a:ext cx="5864086" cy="2677656"/>
          </a:xfrm>
          <a:prstGeom prst="rect">
            <a:avLst/>
          </a:prstGeom>
          <a:solidFill>
            <a:schemeClr val="bg1"/>
          </a:solidFill>
          <a:ln w="38100">
            <a:solidFill>
              <a:schemeClr val="tx1"/>
            </a:solidFill>
          </a:ln>
        </p:spPr>
        <p:txBody>
          <a:bodyPr wrap="square">
            <a:spAutoFit/>
          </a:bodyPr>
          <a:lstStyle/>
          <a:p>
            <a:pPr algn="ctr"/>
            <a:r>
              <a:rPr lang="en-GB" sz="2400" dirty="0"/>
              <a:t>Our vision is that we will grow in the God-given virtues of “faith, hope and love” (1 Corinthians 13:13): having faith in God or being inspired by faith; having hope that we can work to change ourselves and the world for the better; and having love for others, reflecting God’s love for everyone. </a:t>
            </a:r>
          </a:p>
        </p:txBody>
      </p:sp>
    </p:spTree>
    <p:extLst>
      <p:ext uri="{BB962C8B-B14F-4D97-AF65-F5344CB8AC3E}">
        <p14:creationId xmlns:p14="http://schemas.microsoft.com/office/powerpoint/2010/main" val="27117938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3114D60-F010-42CC-9092-791B253CDB20}"/>
              </a:ext>
            </a:extLst>
          </p:cNvPr>
          <p:cNvSpPr/>
          <p:nvPr/>
        </p:nvSpPr>
        <p:spPr>
          <a:xfrm>
            <a:off x="6091837" y="975074"/>
            <a:ext cx="5905981" cy="1200329"/>
          </a:xfrm>
          <a:prstGeom prst="rect">
            <a:avLst/>
          </a:prstGeom>
          <a:solidFill>
            <a:schemeClr val="bg1"/>
          </a:solidFill>
          <a:ln w="38100">
            <a:solidFill>
              <a:schemeClr val="tx1"/>
            </a:solidFill>
          </a:ln>
        </p:spPr>
        <p:txBody>
          <a:bodyPr wrap="square">
            <a:spAutoFit/>
          </a:bodyPr>
          <a:lstStyle/>
          <a:p>
            <a:pPr algn="ctr"/>
            <a:r>
              <a:rPr lang="en-GB" sz="3200" b="1" dirty="0"/>
              <a:t>Support Staff </a:t>
            </a:r>
          </a:p>
          <a:p>
            <a:pPr algn="ctr"/>
            <a:r>
              <a:rPr lang="en-GB" sz="2000" dirty="0"/>
              <a:t>Mrs Mia, Mrs Kelly, Mrs Vanstone, Mrs Hussein, Mrs </a:t>
            </a:r>
            <a:r>
              <a:rPr lang="en-GB" sz="2000" dirty="0" err="1"/>
              <a:t>Lambrias</a:t>
            </a:r>
            <a:r>
              <a:rPr lang="en-GB" sz="2000" dirty="0"/>
              <a:t>, Miss </a:t>
            </a:r>
            <a:r>
              <a:rPr lang="en-GB" sz="2000" dirty="0" err="1"/>
              <a:t>Kaill</a:t>
            </a:r>
            <a:r>
              <a:rPr lang="en-GB" sz="2000" dirty="0"/>
              <a:t>,  Miss Poole, Ms. Vu</a:t>
            </a:r>
          </a:p>
        </p:txBody>
      </p:sp>
      <p:sp>
        <p:nvSpPr>
          <p:cNvPr id="7" name="Rectangle 6">
            <a:extLst>
              <a:ext uri="{FF2B5EF4-FFF2-40B4-BE49-F238E27FC236}">
                <a16:creationId xmlns:a16="http://schemas.microsoft.com/office/drawing/2014/main" id="{7C7D2B6B-CF99-430A-B479-BCDA254ECAA3}"/>
              </a:ext>
            </a:extLst>
          </p:cNvPr>
          <p:cNvSpPr/>
          <p:nvPr/>
        </p:nvSpPr>
        <p:spPr>
          <a:xfrm>
            <a:off x="190019" y="1669019"/>
            <a:ext cx="4791667" cy="3600986"/>
          </a:xfrm>
          <a:prstGeom prst="rect">
            <a:avLst/>
          </a:prstGeom>
          <a:solidFill>
            <a:schemeClr val="bg1"/>
          </a:solidFill>
          <a:ln w="38100">
            <a:solidFill>
              <a:schemeClr val="tx1"/>
            </a:solidFill>
          </a:ln>
        </p:spPr>
        <p:txBody>
          <a:bodyPr wrap="square">
            <a:spAutoFit/>
          </a:bodyPr>
          <a:lstStyle/>
          <a:p>
            <a:pPr algn="ctr"/>
            <a:r>
              <a:rPr lang="en-GB" sz="2800" b="1" dirty="0"/>
              <a:t>Operations Team</a:t>
            </a:r>
          </a:p>
          <a:p>
            <a:pPr algn="ctr"/>
            <a:r>
              <a:rPr lang="en-GB" sz="2000" dirty="0"/>
              <a:t>HR Officer – Mrs Ivy Sy</a:t>
            </a:r>
          </a:p>
          <a:p>
            <a:pPr algn="ctr"/>
            <a:r>
              <a:rPr lang="en-GB" sz="2000" dirty="0"/>
              <a:t>Finance and Admin Officer – Miss Jess De </a:t>
            </a:r>
            <a:r>
              <a:rPr lang="en-GB" sz="2000" dirty="0" err="1"/>
              <a:t>Boissiere</a:t>
            </a:r>
            <a:endParaRPr lang="en-GB" sz="2000" dirty="0"/>
          </a:p>
          <a:p>
            <a:pPr algn="ctr"/>
            <a:r>
              <a:rPr lang="en-GB" sz="2000" dirty="0"/>
              <a:t>Marketing and Admissions – Mrs Jemma Chawla </a:t>
            </a:r>
          </a:p>
          <a:p>
            <a:pPr algn="ctr"/>
            <a:r>
              <a:rPr lang="en-GB" sz="2000" dirty="0"/>
              <a:t>Facilities and Site Manager – Mr Tom Murray</a:t>
            </a:r>
          </a:p>
          <a:p>
            <a:pPr algn="ctr"/>
            <a:r>
              <a:rPr lang="en-GB" sz="2000" dirty="0"/>
              <a:t>Kitchen team: Vicky, Sarah-Jane, Valentina</a:t>
            </a:r>
          </a:p>
          <a:p>
            <a:pPr algn="ctr"/>
            <a:r>
              <a:rPr lang="en-GB" sz="2000" dirty="0"/>
              <a:t>Cleaners – Sarah and Cody</a:t>
            </a:r>
          </a:p>
          <a:p>
            <a:pPr algn="ctr"/>
            <a:r>
              <a:rPr lang="en-GB" sz="2000" dirty="0"/>
              <a:t>IT Support: Click On It</a:t>
            </a:r>
          </a:p>
        </p:txBody>
      </p:sp>
      <p:sp>
        <p:nvSpPr>
          <p:cNvPr id="8" name="Rectangle 7">
            <a:extLst>
              <a:ext uri="{FF2B5EF4-FFF2-40B4-BE49-F238E27FC236}">
                <a16:creationId xmlns:a16="http://schemas.microsoft.com/office/drawing/2014/main" id="{4B9AF1F1-4A45-4764-A90F-5E2CDCEB5851}"/>
              </a:ext>
            </a:extLst>
          </p:cNvPr>
          <p:cNvSpPr/>
          <p:nvPr/>
        </p:nvSpPr>
        <p:spPr>
          <a:xfrm>
            <a:off x="6091837" y="152507"/>
            <a:ext cx="5905981" cy="707886"/>
          </a:xfrm>
          <a:prstGeom prst="rect">
            <a:avLst/>
          </a:prstGeom>
          <a:solidFill>
            <a:schemeClr val="bg1">
              <a:lumMod val="85000"/>
            </a:schemeClr>
          </a:solidFill>
          <a:ln w="38100">
            <a:solidFill>
              <a:schemeClr val="tx1"/>
            </a:solidFill>
          </a:ln>
        </p:spPr>
        <p:txBody>
          <a:bodyPr wrap="square">
            <a:spAutoFit/>
          </a:bodyPr>
          <a:lstStyle/>
          <a:p>
            <a:pPr algn="ctr"/>
            <a:r>
              <a:rPr lang="en-GB" sz="4000" dirty="0"/>
              <a:t>Staff Team</a:t>
            </a:r>
          </a:p>
        </p:txBody>
      </p:sp>
      <p:sp>
        <p:nvSpPr>
          <p:cNvPr id="9" name="Rectangle 8">
            <a:extLst>
              <a:ext uri="{FF2B5EF4-FFF2-40B4-BE49-F238E27FC236}">
                <a16:creationId xmlns:a16="http://schemas.microsoft.com/office/drawing/2014/main" id="{E8E65161-A4B0-4BCD-AD7B-818D98DB0DD0}"/>
              </a:ext>
            </a:extLst>
          </p:cNvPr>
          <p:cNvSpPr/>
          <p:nvPr/>
        </p:nvSpPr>
        <p:spPr>
          <a:xfrm>
            <a:off x="190019" y="5335731"/>
            <a:ext cx="4791667" cy="1508105"/>
          </a:xfrm>
          <a:prstGeom prst="rect">
            <a:avLst/>
          </a:prstGeom>
          <a:solidFill>
            <a:schemeClr val="bg1"/>
          </a:solidFill>
          <a:ln w="38100">
            <a:solidFill>
              <a:schemeClr val="tx1"/>
            </a:solidFill>
          </a:ln>
        </p:spPr>
        <p:txBody>
          <a:bodyPr wrap="square">
            <a:spAutoFit/>
          </a:bodyPr>
          <a:lstStyle/>
          <a:p>
            <a:pPr algn="ctr"/>
            <a:r>
              <a:rPr lang="en-GB" sz="3200" b="1" dirty="0"/>
              <a:t>Additional Teaching Staff </a:t>
            </a:r>
          </a:p>
          <a:p>
            <a:pPr algn="ctr"/>
            <a:r>
              <a:rPr lang="en-GB" sz="2000" dirty="0"/>
              <a:t>Intervention teacher – Mrs </a:t>
            </a:r>
            <a:r>
              <a:rPr lang="en-GB" sz="2000" dirty="0" err="1"/>
              <a:t>Davidain</a:t>
            </a:r>
            <a:endParaRPr lang="en-GB" sz="2000" dirty="0"/>
          </a:p>
          <a:p>
            <a:pPr algn="ctr"/>
            <a:r>
              <a:rPr lang="en-GB" sz="2000" dirty="0"/>
              <a:t>Spanish teacher - Mrs Anthia </a:t>
            </a:r>
            <a:r>
              <a:rPr lang="en-GB" sz="2000" dirty="0" err="1"/>
              <a:t>Poleviou</a:t>
            </a:r>
            <a:endParaRPr lang="en-GB" sz="2000" dirty="0"/>
          </a:p>
          <a:p>
            <a:pPr algn="ctr"/>
            <a:r>
              <a:rPr lang="en-GB" sz="2000" dirty="0"/>
              <a:t>JA Sports Coach – Miss Isla Cousins</a:t>
            </a:r>
          </a:p>
        </p:txBody>
      </p:sp>
      <p:sp>
        <p:nvSpPr>
          <p:cNvPr id="4" name="Rectangle 3">
            <a:extLst>
              <a:ext uri="{FF2B5EF4-FFF2-40B4-BE49-F238E27FC236}">
                <a16:creationId xmlns:a16="http://schemas.microsoft.com/office/drawing/2014/main" id="{0FA24E19-7ED3-46F5-81FC-AC3905F1279E}"/>
              </a:ext>
            </a:extLst>
          </p:cNvPr>
          <p:cNvSpPr/>
          <p:nvPr/>
        </p:nvSpPr>
        <p:spPr>
          <a:xfrm>
            <a:off x="190019" y="156293"/>
            <a:ext cx="5517112" cy="1415772"/>
          </a:xfrm>
          <a:prstGeom prst="rect">
            <a:avLst/>
          </a:prstGeom>
          <a:solidFill>
            <a:schemeClr val="bg1"/>
          </a:solidFill>
          <a:ln w="38100">
            <a:solidFill>
              <a:schemeClr val="tx1"/>
            </a:solidFill>
          </a:ln>
        </p:spPr>
        <p:txBody>
          <a:bodyPr wrap="square">
            <a:spAutoFit/>
          </a:bodyPr>
          <a:lstStyle/>
          <a:p>
            <a:pPr algn="ctr"/>
            <a:r>
              <a:rPr lang="en-GB" sz="3200" b="1" dirty="0"/>
              <a:t>Senior Leadership Team</a:t>
            </a:r>
          </a:p>
          <a:p>
            <a:pPr algn="ctr"/>
            <a:r>
              <a:rPr lang="en-GB" dirty="0"/>
              <a:t>Headteacher – Miss Rachael </a:t>
            </a:r>
            <a:r>
              <a:rPr lang="en-GB" dirty="0" err="1"/>
              <a:t>Macklearn</a:t>
            </a:r>
            <a:endParaRPr lang="en-GB" dirty="0"/>
          </a:p>
          <a:p>
            <a:pPr algn="ctr"/>
            <a:r>
              <a:rPr lang="en-GB" dirty="0"/>
              <a:t>Deputy Headteacher – Miss Mary McAvoy </a:t>
            </a:r>
          </a:p>
          <a:p>
            <a:pPr algn="ctr"/>
            <a:r>
              <a:rPr lang="en-GB" dirty="0"/>
              <a:t>Assistant Headteacher – Miss Jo Sweeney</a:t>
            </a:r>
          </a:p>
        </p:txBody>
      </p:sp>
      <p:sp>
        <p:nvSpPr>
          <p:cNvPr id="10" name="Rectangle 9">
            <a:extLst>
              <a:ext uri="{FF2B5EF4-FFF2-40B4-BE49-F238E27FC236}">
                <a16:creationId xmlns:a16="http://schemas.microsoft.com/office/drawing/2014/main" id="{D7A18565-0C5B-4AE7-A990-5C685061F9E7}"/>
              </a:ext>
            </a:extLst>
          </p:cNvPr>
          <p:cNvSpPr/>
          <p:nvPr/>
        </p:nvSpPr>
        <p:spPr>
          <a:xfrm>
            <a:off x="6783722" y="5851451"/>
            <a:ext cx="4522209" cy="892552"/>
          </a:xfrm>
          <a:prstGeom prst="rect">
            <a:avLst/>
          </a:prstGeom>
          <a:solidFill>
            <a:schemeClr val="bg1"/>
          </a:solidFill>
          <a:ln w="38100">
            <a:solidFill>
              <a:schemeClr val="tx1"/>
            </a:solidFill>
          </a:ln>
        </p:spPr>
        <p:txBody>
          <a:bodyPr wrap="square">
            <a:spAutoFit/>
          </a:bodyPr>
          <a:lstStyle/>
          <a:p>
            <a:pPr algn="ctr"/>
            <a:r>
              <a:rPr lang="en-GB" sz="3200" b="1" dirty="0"/>
              <a:t>Welfare Team </a:t>
            </a:r>
          </a:p>
          <a:p>
            <a:pPr algn="ctr"/>
            <a:r>
              <a:rPr lang="en-GB" sz="2000" dirty="0"/>
              <a:t>Mrs </a:t>
            </a:r>
            <a:r>
              <a:rPr lang="en-GB" sz="2000" dirty="0" err="1"/>
              <a:t>Sandell</a:t>
            </a:r>
            <a:r>
              <a:rPr lang="en-GB" sz="2000" dirty="0"/>
              <a:t>, Ms. Raihan Ruslan</a:t>
            </a:r>
          </a:p>
        </p:txBody>
      </p:sp>
      <p:sp>
        <p:nvSpPr>
          <p:cNvPr id="5" name="Rectangle 4">
            <a:extLst>
              <a:ext uri="{FF2B5EF4-FFF2-40B4-BE49-F238E27FC236}">
                <a16:creationId xmlns:a16="http://schemas.microsoft.com/office/drawing/2014/main" id="{2B99AA60-3960-48EB-A53E-AF2B0D12DD99}"/>
              </a:ext>
            </a:extLst>
          </p:cNvPr>
          <p:cNvSpPr/>
          <p:nvPr/>
        </p:nvSpPr>
        <p:spPr>
          <a:xfrm>
            <a:off x="5224330" y="2384498"/>
            <a:ext cx="6773488" cy="3354765"/>
          </a:xfrm>
          <a:prstGeom prst="rect">
            <a:avLst/>
          </a:prstGeom>
          <a:solidFill>
            <a:schemeClr val="bg1"/>
          </a:solidFill>
          <a:ln w="38100">
            <a:solidFill>
              <a:schemeClr val="tx1"/>
            </a:solidFill>
          </a:ln>
        </p:spPr>
        <p:txBody>
          <a:bodyPr wrap="square">
            <a:spAutoFit/>
          </a:bodyPr>
          <a:lstStyle/>
          <a:p>
            <a:pPr algn="ctr"/>
            <a:r>
              <a:rPr lang="en-GB" sz="3200" b="1" dirty="0"/>
              <a:t>Class Teachers</a:t>
            </a:r>
          </a:p>
          <a:p>
            <a:pPr algn="ctr"/>
            <a:r>
              <a:rPr lang="en-GB" sz="2000" dirty="0"/>
              <a:t>Reception – Miss Rachel Lawrence</a:t>
            </a:r>
          </a:p>
          <a:p>
            <a:pPr algn="ctr"/>
            <a:r>
              <a:rPr lang="en-GB" sz="2000" dirty="0"/>
              <a:t>Year 1 – Mrs Avril </a:t>
            </a:r>
            <a:r>
              <a:rPr lang="en-GB" sz="2000" dirty="0" err="1"/>
              <a:t>Beith</a:t>
            </a:r>
            <a:r>
              <a:rPr lang="en-GB" sz="2000" dirty="0"/>
              <a:t>, Mrs Elise Lawton (Fri)</a:t>
            </a:r>
          </a:p>
          <a:p>
            <a:pPr algn="ctr"/>
            <a:r>
              <a:rPr lang="en-GB" sz="2000" dirty="0"/>
              <a:t>Year 2 – Miss Ruth Lancaster (Mon – Wed) and Mrs Jacqui Place (Thurs and Fri)</a:t>
            </a:r>
          </a:p>
          <a:p>
            <a:pPr algn="ctr"/>
            <a:r>
              <a:rPr lang="en-GB" sz="2000" dirty="0"/>
              <a:t>Year 3 – Miss Jessica Gunter</a:t>
            </a:r>
          </a:p>
          <a:p>
            <a:pPr algn="ctr"/>
            <a:r>
              <a:rPr lang="en-GB" sz="2000" dirty="0"/>
              <a:t>Year 4 – Miss Jo Sweeney and Mrs Sarah English (Fri)</a:t>
            </a:r>
          </a:p>
          <a:p>
            <a:pPr algn="ctr"/>
            <a:r>
              <a:rPr lang="en-GB" sz="2000" dirty="0"/>
              <a:t>Year 5 – Miss </a:t>
            </a:r>
            <a:r>
              <a:rPr lang="en-GB" sz="2000" dirty="0" err="1"/>
              <a:t>Derri</a:t>
            </a:r>
            <a:r>
              <a:rPr lang="en-GB" sz="2000" dirty="0"/>
              <a:t> Murray</a:t>
            </a:r>
          </a:p>
          <a:p>
            <a:pPr algn="ctr"/>
            <a:r>
              <a:rPr lang="en-GB" sz="2000" dirty="0"/>
              <a:t>Year 6 – Mrs Amanda </a:t>
            </a:r>
            <a:r>
              <a:rPr lang="en-GB" sz="2000" dirty="0" err="1"/>
              <a:t>Crinall</a:t>
            </a:r>
            <a:r>
              <a:rPr lang="en-GB" sz="2000" dirty="0"/>
              <a:t> (Senior Teacher) and Mrs Sarah English (Mon)</a:t>
            </a:r>
          </a:p>
        </p:txBody>
      </p:sp>
    </p:spTree>
    <p:extLst>
      <p:ext uri="{BB962C8B-B14F-4D97-AF65-F5344CB8AC3E}">
        <p14:creationId xmlns:p14="http://schemas.microsoft.com/office/powerpoint/2010/main" val="29803798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C4C3E9-C08F-4092-9D8C-0FED2D7D978B}"/>
              </a:ext>
            </a:extLst>
          </p:cNvPr>
          <p:cNvSpPr/>
          <p:nvPr/>
        </p:nvSpPr>
        <p:spPr>
          <a:xfrm>
            <a:off x="739864" y="4274909"/>
            <a:ext cx="10822190" cy="2246769"/>
          </a:xfrm>
          <a:prstGeom prst="rect">
            <a:avLst/>
          </a:prstGeom>
          <a:solidFill>
            <a:schemeClr val="bg1"/>
          </a:solidFill>
          <a:ln w="38100">
            <a:solidFill>
              <a:schemeClr val="tx1"/>
            </a:solidFill>
          </a:ln>
        </p:spPr>
        <p:txBody>
          <a:bodyPr wrap="square">
            <a:spAutoFit/>
          </a:bodyPr>
          <a:lstStyle/>
          <a:p>
            <a:pPr algn="ctr"/>
            <a:r>
              <a:rPr lang="en-GB" sz="2000" dirty="0"/>
              <a:t>Children’s wellbeing is also an essential part of our provision.  It is increasingly important that we work collaboratively to equip children with the tools they need in their own lives to achieve success.  School life offers many opportunities for children to succeed – through friendships, through play, through sport, in academic achievement, in performance.  We will work hard to make sure children are safe, healthy, enjoy and achieve, and are equipped to make an economic and positive contribution.  Your children’s class teachers and the staff who work with them will be mindful of each child’s feelings and work with them and you, to support them in times of difficulty. </a:t>
            </a:r>
          </a:p>
        </p:txBody>
      </p:sp>
      <p:sp>
        <p:nvSpPr>
          <p:cNvPr id="4" name="Rectangle 3">
            <a:extLst>
              <a:ext uri="{FF2B5EF4-FFF2-40B4-BE49-F238E27FC236}">
                <a16:creationId xmlns:a16="http://schemas.microsoft.com/office/drawing/2014/main" id="{0FA24E19-7ED3-46F5-81FC-AC3905F1279E}"/>
              </a:ext>
            </a:extLst>
          </p:cNvPr>
          <p:cNvSpPr/>
          <p:nvPr/>
        </p:nvSpPr>
        <p:spPr>
          <a:xfrm>
            <a:off x="680696" y="459571"/>
            <a:ext cx="10881359" cy="830997"/>
          </a:xfrm>
          <a:prstGeom prst="rect">
            <a:avLst/>
          </a:prstGeom>
          <a:solidFill>
            <a:schemeClr val="bg1">
              <a:lumMod val="85000"/>
            </a:schemeClr>
          </a:solidFill>
          <a:ln w="38100">
            <a:solidFill>
              <a:schemeClr val="tx1"/>
            </a:solidFill>
          </a:ln>
        </p:spPr>
        <p:txBody>
          <a:bodyPr wrap="square">
            <a:spAutoFit/>
          </a:bodyPr>
          <a:lstStyle/>
          <a:p>
            <a:pPr algn="ctr"/>
            <a:r>
              <a:rPr lang="en-GB" sz="4800" dirty="0"/>
              <a:t>Safe-guarding and wellbeing</a:t>
            </a:r>
          </a:p>
        </p:txBody>
      </p:sp>
      <p:pic>
        <p:nvPicPr>
          <p:cNvPr id="3" name="Picture 2">
            <a:extLst>
              <a:ext uri="{FF2B5EF4-FFF2-40B4-BE49-F238E27FC236}">
                <a16:creationId xmlns:a16="http://schemas.microsoft.com/office/drawing/2014/main" id="{31CA2894-93BA-4438-90CD-876CC84735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2129" y="186237"/>
            <a:ext cx="879851" cy="913247"/>
          </a:xfrm>
          <a:prstGeom prst="rect">
            <a:avLst/>
          </a:prstGeom>
          <a:ln w="28575">
            <a:solidFill>
              <a:schemeClr val="tx1"/>
            </a:solidFill>
          </a:ln>
        </p:spPr>
      </p:pic>
      <p:sp>
        <p:nvSpPr>
          <p:cNvPr id="5" name="Rectangle 4"/>
          <p:cNvSpPr/>
          <p:nvPr/>
        </p:nvSpPr>
        <p:spPr>
          <a:xfrm>
            <a:off x="680696" y="1659354"/>
            <a:ext cx="10983766" cy="2246769"/>
          </a:xfrm>
          <a:prstGeom prst="rect">
            <a:avLst/>
          </a:prstGeom>
          <a:solidFill>
            <a:schemeClr val="bg1"/>
          </a:solidFill>
          <a:ln w="38100">
            <a:solidFill>
              <a:schemeClr val="tx1"/>
            </a:solidFill>
          </a:ln>
        </p:spPr>
        <p:txBody>
          <a:bodyPr wrap="square">
            <a:spAutoFit/>
          </a:bodyPr>
          <a:lstStyle/>
          <a:p>
            <a:pPr algn="ctr"/>
            <a:r>
              <a:rPr lang="en-GB" sz="2000" dirty="0"/>
              <a:t>Our children’s safety is a key priority and at the forefront of our work at school.  Our staff are all comprehensively trained and receive regular training updates to be aware of the latest issues and concerns around signs of safety.  We take all safeguarding disclosures seriously and will follow our safeguarding policies to address them. We will be proactive in escalating concerns where necessary to keep our children safe from harm.  There may be times when we contact you because of a disclosure at school – please always know that we are asking these questions and taking this action in the best interests of the child.  </a:t>
            </a:r>
          </a:p>
        </p:txBody>
      </p:sp>
    </p:spTree>
    <p:extLst>
      <p:ext uri="{BB962C8B-B14F-4D97-AF65-F5344CB8AC3E}">
        <p14:creationId xmlns:p14="http://schemas.microsoft.com/office/powerpoint/2010/main" val="5472268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FB1B090-6955-42B7-A1E3-FB4A1071651C}"/>
              </a:ext>
            </a:extLst>
          </p:cNvPr>
          <p:cNvSpPr/>
          <p:nvPr/>
        </p:nvSpPr>
        <p:spPr>
          <a:xfrm>
            <a:off x="27753" y="117376"/>
            <a:ext cx="6269328" cy="523220"/>
          </a:xfrm>
          <a:prstGeom prst="rect">
            <a:avLst/>
          </a:prstGeom>
          <a:solidFill>
            <a:schemeClr val="bg1"/>
          </a:solidFill>
          <a:ln w="38100">
            <a:solidFill>
              <a:schemeClr val="tx1"/>
            </a:solidFill>
          </a:ln>
        </p:spPr>
        <p:txBody>
          <a:bodyPr wrap="square">
            <a:spAutoFit/>
          </a:bodyPr>
          <a:lstStyle/>
          <a:p>
            <a:r>
              <a:rPr lang="en-GB" sz="2800" b="1" dirty="0"/>
              <a:t>What have we achieved in the past year?</a:t>
            </a:r>
            <a:endParaRPr lang="en-GB" sz="2800" baseline="0" dirty="0"/>
          </a:p>
        </p:txBody>
      </p:sp>
      <p:sp>
        <p:nvSpPr>
          <p:cNvPr id="2" name="Rectangle 1">
            <a:extLst>
              <a:ext uri="{FF2B5EF4-FFF2-40B4-BE49-F238E27FC236}">
                <a16:creationId xmlns:a16="http://schemas.microsoft.com/office/drawing/2014/main" id="{88EF4977-4048-4060-BE2D-CA21E0BFF4DC}"/>
              </a:ext>
            </a:extLst>
          </p:cNvPr>
          <p:cNvSpPr/>
          <p:nvPr/>
        </p:nvSpPr>
        <p:spPr>
          <a:xfrm>
            <a:off x="6731953" y="117376"/>
            <a:ext cx="5281599" cy="830997"/>
          </a:xfrm>
          <a:prstGeom prst="rect">
            <a:avLst/>
          </a:prstGeom>
          <a:solidFill>
            <a:schemeClr val="accent4">
              <a:lumMod val="20000"/>
              <a:lumOff val="80000"/>
            </a:schemeClr>
          </a:solidFill>
          <a:ln>
            <a:solidFill>
              <a:schemeClr val="tx1"/>
            </a:solidFill>
          </a:ln>
        </p:spPr>
        <p:txBody>
          <a:bodyPr wrap="square">
            <a:spAutoFit/>
          </a:bodyPr>
          <a:lstStyle/>
          <a:p>
            <a:pPr algn="ctr"/>
            <a:r>
              <a:rPr lang="en-GB" sz="2800" b="1" i="1" dirty="0"/>
              <a:t>Improved attendance: 96.96% </a:t>
            </a:r>
          </a:p>
          <a:p>
            <a:pPr algn="ctr"/>
            <a:r>
              <a:rPr lang="en-GB" sz="2000" b="1" i="1" dirty="0"/>
              <a:t>(DfE target: 96.2%)</a:t>
            </a:r>
          </a:p>
        </p:txBody>
      </p:sp>
      <p:sp>
        <p:nvSpPr>
          <p:cNvPr id="12" name="Rectangle 11">
            <a:extLst>
              <a:ext uri="{FF2B5EF4-FFF2-40B4-BE49-F238E27FC236}">
                <a16:creationId xmlns:a16="http://schemas.microsoft.com/office/drawing/2014/main" id="{F5BD8D53-CB06-4109-9D75-44CC9AA6C76D}"/>
              </a:ext>
            </a:extLst>
          </p:cNvPr>
          <p:cNvSpPr/>
          <p:nvPr/>
        </p:nvSpPr>
        <p:spPr>
          <a:xfrm>
            <a:off x="3162417" y="738885"/>
            <a:ext cx="3129105" cy="523220"/>
          </a:xfrm>
          <a:prstGeom prst="rect">
            <a:avLst/>
          </a:prstGeom>
          <a:solidFill>
            <a:schemeClr val="accent4">
              <a:lumMod val="20000"/>
              <a:lumOff val="80000"/>
            </a:schemeClr>
          </a:solidFill>
          <a:ln>
            <a:solidFill>
              <a:schemeClr val="tx1"/>
            </a:solidFill>
          </a:ln>
        </p:spPr>
        <p:txBody>
          <a:bodyPr wrap="square">
            <a:spAutoFit/>
          </a:bodyPr>
          <a:lstStyle/>
          <a:p>
            <a:r>
              <a:rPr lang="en-GB" sz="2800" b="1" dirty="0"/>
              <a:t>Phonics check: 90%</a:t>
            </a:r>
          </a:p>
        </p:txBody>
      </p:sp>
      <p:sp>
        <p:nvSpPr>
          <p:cNvPr id="14" name="Rectangle 13">
            <a:extLst>
              <a:ext uri="{FF2B5EF4-FFF2-40B4-BE49-F238E27FC236}">
                <a16:creationId xmlns:a16="http://schemas.microsoft.com/office/drawing/2014/main" id="{9EAA8400-8AF5-4C98-A1B7-4EE08C8B07A3}"/>
              </a:ext>
            </a:extLst>
          </p:cNvPr>
          <p:cNvSpPr/>
          <p:nvPr/>
        </p:nvSpPr>
        <p:spPr>
          <a:xfrm>
            <a:off x="8262257" y="1007435"/>
            <a:ext cx="3731403" cy="1015663"/>
          </a:xfrm>
          <a:prstGeom prst="rect">
            <a:avLst/>
          </a:prstGeom>
          <a:solidFill>
            <a:schemeClr val="accent4">
              <a:lumMod val="20000"/>
              <a:lumOff val="80000"/>
            </a:schemeClr>
          </a:solidFill>
          <a:ln>
            <a:solidFill>
              <a:schemeClr val="tx1"/>
            </a:solidFill>
          </a:ln>
        </p:spPr>
        <p:txBody>
          <a:bodyPr wrap="square">
            <a:spAutoFit/>
          </a:bodyPr>
          <a:lstStyle/>
          <a:p>
            <a:r>
              <a:rPr lang="en-GB" sz="2000" b="1" dirty="0"/>
              <a:t>Multiplication check av.: 22.9/25, 40% achieved 25/25; 67% achieved 20+</a:t>
            </a:r>
          </a:p>
        </p:txBody>
      </p:sp>
      <p:sp>
        <p:nvSpPr>
          <p:cNvPr id="15" name="Rectangle 14">
            <a:extLst>
              <a:ext uri="{FF2B5EF4-FFF2-40B4-BE49-F238E27FC236}">
                <a16:creationId xmlns:a16="http://schemas.microsoft.com/office/drawing/2014/main" id="{85527ED8-D6B3-416F-9322-3E0B4C31F15B}"/>
              </a:ext>
            </a:extLst>
          </p:cNvPr>
          <p:cNvSpPr/>
          <p:nvPr/>
        </p:nvSpPr>
        <p:spPr>
          <a:xfrm>
            <a:off x="27753" y="745825"/>
            <a:ext cx="2356601" cy="523220"/>
          </a:xfrm>
          <a:prstGeom prst="rect">
            <a:avLst/>
          </a:prstGeom>
          <a:solidFill>
            <a:schemeClr val="accent4">
              <a:lumMod val="20000"/>
              <a:lumOff val="80000"/>
            </a:schemeClr>
          </a:solidFill>
          <a:ln>
            <a:solidFill>
              <a:schemeClr val="tx1"/>
            </a:solidFill>
          </a:ln>
        </p:spPr>
        <p:txBody>
          <a:bodyPr wrap="square">
            <a:spAutoFit/>
          </a:bodyPr>
          <a:lstStyle/>
          <a:p>
            <a:r>
              <a:rPr lang="en-GB" sz="2800" b="1" dirty="0"/>
              <a:t>EYFS GLD: 81% </a:t>
            </a:r>
          </a:p>
        </p:txBody>
      </p:sp>
      <p:sp>
        <p:nvSpPr>
          <p:cNvPr id="5" name="Rectangle 4">
            <a:extLst>
              <a:ext uri="{FF2B5EF4-FFF2-40B4-BE49-F238E27FC236}">
                <a16:creationId xmlns:a16="http://schemas.microsoft.com/office/drawing/2014/main" id="{35DD9A28-FFCF-4B14-B26D-C9F2D0819C86}"/>
              </a:ext>
            </a:extLst>
          </p:cNvPr>
          <p:cNvSpPr/>
          <p:nvPr/>
        </p:nvSpPr>
        <p:spPr>
          <a:xfrm>
            <a:off x="223274" y="5580506"/>
            <a:ext cx="11745450" cy="1077218"/>
          </a:xfrm>
          <a:prstGeom prst="rect">
            <a:avLst/>
          </a:prstGeom>
          <a:solidFill>
            <a:schemeClr val="bg1"/>
          </a:solidFill>
          <a:ln>
            <a:solidFill>
              <a:schemeClr val="tx1"/>
            </a:solidFill>
          </a:ln>
        </p:spPr>
        <p:txBody>
          <a:bodyPr wrap="square">
            <a:spAutoFit/>
          </a:bodyPr>
          <a:lstStyle/>
          <a:p>
            <a:r>
              <a:rPr lang="en-GB" sz="1600" i="1" dirty="0"/>
              <a:t>I couldn't have chosen a better school for my son. Each year, I have seen him grow from strength to strength. He has overcome some significant personal challenges, and much of this is due to the unwavering support, encouragement, and guidance provided by the school and its teachers throughout his journey. I am incredibly grateful for the positive impact the school has had on his development, both academically and personally – parent survey, June 2026</a:t>
            </a:r>
          </a:p>
        </p:txBody>
      </p:sp>
      <p:sp>
        <p:nvSpPr>
          <p:cNvPr id="3" name="Rectangle 2">
            <a:extLst>
              <a:ext uri="{FF2B5EF4-FFF2-40B4-BE49-F238E27FC236}">
                <a16:creationId xmlns:a16="http://schemas.microsoft.com/office/drawing/2014/main" id="{0B52EA4E-F2A2-4B72-A436-1E0951141624}"/>
              </a:ext>
            </a:extLst>
          </p:cNvPr>
          <p:cNvSpPr/>
          <p:nvPr/>
        </p:nvSpPr>
        <p:spPr>
          <a:xfrm>
            <a:off x="4523792" y="1433973"/>
            <a:ext cx="3644139" cy="407035"/>
          </a:xfrm>
          <a:prstGeom prst="rect">
            <a:avLst/>
          </a:prstGeom>
          <a:solidFill>
            <a:schemeClr val="accent4">
              <a:lumMod val="20000"/>
              <a:lumOff val="80000"/>
            </a:schemeClr>
          </a:solidFill>
          <a:ln>
            <a:solidFill>
              <a:schemeClr val="tx1"/>
            </a:solidFill>
          </a:ln>
        </p:spPr>
        <p:txBody>
          <a:bodyPr wrap="none">
            <a:spAutoFit/>
          </a:bodyPr>
          <a:lstStyle/>
          <a:p>
            <a:pPr>
              <a:lnSpc>
                <a:spcPct val="107000"/>
              </a:lnSpc>
              <a:spcAft>
                <a:spcPts val="800"/>
              </a:spcAft>
            </a:pPr>
            <a:r>
              <a:rPr lang="en-GB" sz="2000" dirty="0">
                <a:latin typeface="Calibri" panose="020F0502020204030204" pitchFamily="34" charset="0"/>
                <a:ea typeface="Calibri" panose="020F0502020204030204" pitchFamily="34" charset="0"/>
                <a:cs typeface="Times New Roman" panose="02020603050405020304" pitchFamily="18" charset="0"/>
              </a:rPr>
              <a:t>Attachment Aware Bronze Award</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3" name="Table 12">
            <a:extLst>
              <a:ext uri="{FF2B5EF4-FFF2-40B4-BE49-F238E27FC236}">
                <a16:creationId xmlns:a16="http://schemas.microsoft.com/office/drawing/2014/main" id="{322F7255-C5CD-4320-8DE4-3AAF235D0A5B}"/>
              </a:ext>
            </a:extLst>
          </p:cNvPr>
          <p:cNvGraphicFramePr>
            <a:graphicFrameLocks noGrp="1"/>
          </p:cNvGraphicFramePr>
          <p:nvPr>
            <p:extLst>
              <p:ext uri="{D42A27DB-BD31-4B8C-83A1-F6EECF244321}">
                <p14:modId xmlns:p14="http://schemas.microsoft.com/office/powerpoint/2010/main" val="1332425126"/>
              </p:ext>
            </p:extLst>
          </p:nvPr>
        </p:nvGraphicFramePr>
        <p:xfrm>
          <a:off x="340251" y="2279431"/>
          <a:ext cx="11511495" cy="1565084"/>
        </p:xfrm>
        <a:graphic>
          <a:graphicData uri="http://schemas.openxmlformats.org/drawingml/2006/table">
            <a:tbl>
              <a:tblPr firstRow="1" firstCol="1" bandRow="1"/>
              <a:tblGrid>
                <a:gridCol w="1577864">
                  <a:extLst>
                    <a:ext uri="{9D8B030D-6E8A-4147-A177-3AD203B41FA5}">
                      <a16:colId xmlns:a16="http://schemas.microsoft.com/office/drawing/2014/main" val="950449827"/>
                    </a:ext>
                  </a:extLst>
                </a:gridCol>
                <a:gridCol w="752108">
                  <a:extLst>
                    <a:ext uri="{9D8B030D-6E8A-4147-A177-3AD203B41FA5}">
                      <a16:colId xmlns:a16="http://schemas.microsoft.com/office/drawing/2014/main" val="3317766287"/>
                    </a:ext>
                  </a:extLst>
                </a:gridCol>
                <a:gridCol w="922839">
                  <a:extLst>
                    <a:ext uri="{9D8B030D-6E8A-4147-A177-3AD203B41FA5}">
                      <a16:colId xmlns:a16="http://schemas.microsoft.com/office/drawing/2014/main" val="3636503938"/>
                    </a:ext>
                  </a:extLst>
                </a:gridCol>
                <a:gridCol w="922839">
                  <a:extLst>
                    <a:ext uri="{9D8B030D-6E8A-4147-A177-3AD203B41FA5}">
                      <a16:colId xmlns:a16="http://schemas.microsoft.com/office/drawing/2014/main" val="3734969007"/>
                    </a:ext>
                  </a:extLst>
                </a:gridCol>
                <a:gridCol w="922839">
                  <a:extLst>
                    <a:ext uri="{9D8B030D-6E8A-4147-A177-3AD203B41FA5}">
                      <a16:colId xmlns:a16="http://schemas.microsoft.com/office/drawing/2014/main" val="247601757"/>
                    </a:ext>
                  </a:extLst>
                </a:gridCol>
                <a:gridCol w="922839">
                  <a:extLst>
                    <a:ext uri="{9D8B030D-6E8A-4147-A177-3AD203B41FA5}">
                      <a16:colId xmlns:a16="http://schemas.microsoft.com/office/drawing/2014/main" val="2191198394"/>
                    </a:ext>
                  </a:extLst>
                </a:gridCol>
                <a:gridCol w="922839">
                  <a:extLst>
                    <a:ext uri="{9D8B030D-6E8A-4147-A177-3AD203B41FA5}">
                      <a16:colId xmlns:a16="http://schemas.microsoft.com/office/drawing/2014/main" val="361874299"/>
                    </a:ext>
                  </a:extLst>
                </a:gridCol>
                <a:gridCol w="922839">
                  <a:extLst>
                    <a:ext uri="{9D8B030D-6E8A-4147-A177-3AD203B41FA5}">
                      <a16:colId xmlns:a16="http://schemas.microsoft.com/office/drawing/2014/main" val="1286852810"/>
                    </a:ext>
                  </a:extLst>
                </a:gridCol>
                <a:gridCol w="922839">
                  <a:extLst>
                    <a:ext uri="{9D8B030D-6E8A-4147-A177-3AD203B41FA5}">
                      <a16:colId xmlns:a16="http://schemas.microsoft.com/office/drawing/2014/main" val="164375130"/>
                    </a:ext>
                  </a:extLst>
                </a:gridCol>
                <a:gridCol w="1304473">
                  <a:extLst>
                    <a:ext uri="{9D8B030D-6E8A-4147-A177-3AD203B41FA5}">
                      <a16:colId xmlns:a16="http://schemas.microsoft.com/office/drawing/2014/main" val="2925196281"/>
                    </a:ext>
                  </a:extLst>
                </a:gridCol>
                <a:gridCol w="1417177">
                  <a:extLst>
                    <a:ext uri="{9D8B030D-6E8A-4147-A177-3AD203B41FA5}">
                      <a16:colId xmlns:a16="http://schemas.microsoft.com/office/drawing/2014/main" val="2314361777"/>
                    </a:ext>
                  </a:extLst>
                </a:gridCol>
              </a:tblGrid>
              <a:tr h="0">
                <a:tc>
                  <a:txBody>
                    <a:bodyPr/>
                    <a:lstStyle/>
                    <a:p>
                      <a:pPr>
                        <a:lnSpc>
                          <a:spcPct val="107000"/>
                        </a:lnSpc>
                        <a:spcAft>
                          <a:spcPts val="800"/>
                        </a:spcAft>
                      </a:pPr>
                      <a:r>
                        <a:rPr lang="en-GB" sz="2000" b="1" dirty="0">
                          <a:effectLst/>
                          <a:latin typeface="Calibri" panose="020F0502020204030204" pitchFamily="34" charset="0"/>
                          <a:ea typeface="Calibri" panose="020F0502020204030204" pitchFamily="34" charset="0"/>
                          <a:cs typeface="Times New Roman" panose="02020603050405020304" pitchFamily="18" charset="0"/>
                        </a:rPr>
                        <a:t>Y6 SATs 2026</a:t>
                      </a: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2">
                  <a:txBody>
                    <a:bodyPr/>
                    <a:lstStyle/>
                    <a:p>
                      <a:pPr algn="ctr">
                        <a:lnSpc>
                          <a:spcPct val="107000"/>
                        </a:lnSpc>
                        <a:spcAft>
                          <a:spcPts val="800"/>
                        </a:spcAft>
                      </a:pPr>
                      <a:r>
                        <a:rPr lang="en-GB" sz="2000" b="1">
                          <a:effectLst/>
                          <a:latin typeface="Calibri" panose="020F0502020204030204" pitchFamily="34" charset="0"/>
                          <a:ea typeface="Calibri" panose="020F0502020204030204" pitchFamily="34" charset="0"/>
                          <a:cs typeface="Times New Roman" panose="02020603050405020304" pitchFamily="18" charset="0"/>
                        </a:rPr>
                        <a:t>Reading</a:t>
                      </a:r>
                      <a:endParaRPr lang="en-GB"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GB"/>
                    </a:p>
                  </a:txBody>
                  <a:tcPr/>
                </a:tc>
                <a:tc gridSpan="2">
                  <a:txBody>
                    <a:bodyPr/>
                    <a:lstStyle/>
                    <a:p>
                      <a:pPr algn="ctr">
                        <a:lnSpc>
                          <a:spcPct val="107000"/>
                        </a:lnSpc>
                        <a:spcAft>
                          <a:spcPts val="800"/>
                        </a:spcAft>
                      </a:pPr>
                      <a:r>
                        <a:rPr lang="en-GB" sz="2000" b="1">
                          <a:effectLst/>
                          <a:latin typeface="Calibri" panose="020F0502020204030204" pitchFamily="34" charset="0"/>
                          <a:ea typeface="Calibri" panose="020F0502020204030204" pitchFamily="34" charset="0"/>
                          <a:cs typeface="Times New Roman" panose="02020603050405020304" pitchFamily="18" charset="0"/>
                        </a:rPr>
                        <a:t>Writing</a:t>
                      </a:r>
                      <a:endParaRPr lang="en-GB"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GB"/>
                    </a:p>
                  </a:txBody>
                  <a:tcPr/>
                </a:tc>
                <a:tc gridSpan="2">
                  <a:txBody>
                    <a:bodyPr/>
                    <a:lstStyle/>
                    <a:p>
                      <a:pPr algn="ctr">
                        <a:lnSpc>
                          <a:spcPct val="107000"/>
                        </a:lnSpc>
                        <a:spcAft>
                          <a:spcPts val="800"/>
                        </a:spcAft>
                      </a:pPr>
                      <a:r>
                        <a:rPr lang="en-GB" sz="2000" b="1">
                          <a:effectLst/>
                          <a:latin typeface="Calibri" panose="020F0502020204030204" pitchFamily="34" charset="0"/>
                          <a:ea typeface="Calibri" panose="020F0502020204030204" pitchFamily="34" charset="0"/>
                          <a:cs typeface="Times New Roman" panose="02020603050405020304" pitchFamily="18" charset="0"/>
                        </a:rPr>
                        <a:t>GPS</a:t>
                      </a:r>
                      <a:endParaRPr lang="en-GB"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GB"/>
                    </a:p>
                  </a:txBody>
                  <a:tcPr/>
                </a:tc>
                <a:tc gridSpan="2">
                  <a:txBody>
                    <a:bodyPr/>
                    <a:lstStyle/>
                    <a:p>
                      <a:pPr algn="ctr">
                        <a:lnSpc>
                          <a:spcPct val="107000"/>
                        </a:lnSpc>
                        <a:spcAft>
                          <a:spcPts val="800"/>
                        </a:spcAft>
                      </a:pPr>
                      <a:r>
                        <a:rPr lang="en-GB" sz="2000" b="1">
                          <a:effectLst/>
                          <a:latin typeface="Calibri" panose="020F0502020204030204" pitchFamily="34" charset="0"/>
                          <a:ea typeface="Calibri" panose="020F0502020204030204" pitchFamily="34" charset="0"/>
                          <a:cs typeface="Times New Roman" panose="02020603050405020304" pitchFamily="18" charset="0"/>
                        </a:rPr>
                        <a:t>Maths</a:t>
                      </a:r>
                      <a:endParaRPr lang="en-GB"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GB"/>
                    </a:p>
                  </a:txBody>
                  <a:tcPr/>
                </a:tc>
                <a:tc gridSpan="2">
                  <a:txBody>
                    <a:bodyPr/>
                    <a:lstStyle/>
                    <a:p>
                      <a:pPr algn="ctr">
                        <a:lnSpc>
                          <a:spcPct val="107000"/>
                        </a:lnSpc>
                        <a:spcAft>
                          <a:spcPts val="800"/>
                        </a:spcAft>
                      </a:pPr>
                      <a:r>
                        <a:rPr lang="en-GB" sz="2000" b="1">
                          <a:effectLst/>
                          <a:latin typeface="Calibri" panose="020F0502020204030204" pitchFamily="34" charset="0"/>
                          <a:ea typeface="Calibri" panose="020F0502020204030204" pitchFamily="34" charset="0"/>
                          <a:cs typeface="Times New Roman" panose="02020603050405020304" pitchFamily="18" charset="0"/>
                        </a:rPr>
                        <a:t>Combined</a:t>
                      </a:r>
                      <a:endParaRPr lang="en-GB"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GB"/>
                    </a:p>
                  </a:txBody>
                  <a:tcPr/>
                </a:tc>
                <a:extLst>
                  <a:ext uri="{0D108BD9-81ED-4DB2-BD59-A6C34878D82A}">
                    <a16:rowId xmlns:a16="http://schemas.microsoft.com/office/drawing/2014/main" val="3852613830"/>
                  </a:ext>
                </a:extLst>
              </a:tr>
              <a:tr h="437818">
                <a:tc>
                  <a:txBody>
                    <a:bodyPr/>
                    <a:lstStyle/>
                    <a:p>
                      <a:pPr>
                        <a:lnSpc>
                          <a:spcPct val="107000"/>
                        </a:lnSpc>
                        <a:spcAft>
                          <a:spcPts val="80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Standard</a:t>
                      </a: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EXS</a:t>
                      </a: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800"/>
                        </a:spcAft>
                      </a:pPr>
                      <a:r>
                        <a:rPr lang="en-GB" sz="2000">
                          <a:effectLst/>
                          <a:latin typeface="Calibri" panose="020F0502020204030204" pitchFamily="34" charset="0"/>
                          <a:ea typeface="Calibri" panose="020F0502020204030204" pitchFamily="34" charset="0"/>
                          <a:cs typeface="Times New Roman" panose="02020603050405020304" pitchFamily="18" charset="0"/>
                        </a:rPr>
                        <a:t>GDS</a:t>
                      </a:r>
                      <a:endParaRPr lang="en-GB"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800"/>
                        </a:spcAft>
                      </a:pPr>
                      <a:r>
                        <a:rPr lang="en-GB" sz="2000">
                          <a:effectLst/>
                          <a:latin typeface="Calibri" panose="020F0502020204030204" pitchFamily="34" charset="0"/>
                          <a:ea typeface="Calibri" panose="020F0502020204030204" pitchFamily="34" charset="0"/>
                          <a:cs typeface="Times New Roman" panose="02020603050405020304" pitchFamily="18" charset="0"/>
                        </a:rPr>
                        <a:t>EXS</a:t>
                      </a:r>
                      <a:endParaRPr lang="en-GB"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800"/>
                        </a:spcAft>
                      </a:pPr>
                      <a:r>
                        <a:rPr lang="en-GB" sz="2000">
                          <a:effectLst/>
                          <a:latin typeface="Calibri" panose="020F0502020204030204" pitchFamily="34" charset="0"/>
                          <a:ea typeface="Calibri" panose="020F0502020204030204" pitchFamily="34" charset="0"/>
                          <a:cs typeface="Times New Roman" panose="02020603050405020304" pitchFamily="18" charset="0"/>
                        </a:rPr>
                        <a:t>GDS</a:t>
                      </a:r>
                      <a:endParaRPr lang="en-GB"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800"/>
                        </a:spcAft>
                      </a:pPr>
                      <a:r>
                        <a:rPr lang="en-GB" sz="2000">
                          <a:effectLst/>
                          <a:latin typeface="Calibri" panose="020F0502020204030204" pitchFamily="34" charset="0"/>
                          <a:ea typeface="Calibri" panose="020F0502020204030204" pitchFamily="34" charset="0"/>
                          <a:cs typeface="Times New Roman" panose="02020603050405020304" pitchFamily="18" charset="0"/>
                        </a:rPr>
                        <a:t>EXS</a:t>
                      </a:r>
                      <a:endParaRPr lang="en-GB"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800"/>
                        </a:spcAft>
                      </a:pPr>
                      <a:r>
                        <a:rPr lang="en-GB" sz="2000">
                          <a:effectLst/>
                          <a:latin typeface="Calibri" panose="020F0502020204030204" pitchFamily="34" charset="0"/>
                          <a:ea typeface="Calibri" panose="020F0502020204030204" pitchFamily="34" charset="0"/>
                          <a:cs typeface="Times New Roman" panose="02020603050405020304" pitchFamily="18" charset="0"/>
                        </a:rPr>
                        <a:t>GDS</a:t>
                      </a:r>
                      <a:endParaRPr lang="en-GB"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800"/>
                        </a:spcAft>
                      </a:pPr>
                      <a:r>
                        <a:rPr lang="en-GB" sz="2000">
                          <a:effectLst/>
                          <a:latin typeface="Calibri" panose="020F0502020204030204" pitchFamily="34" charset="0"/>
                          <a:ea typeface="Calibri" panose="020F0502020204030204" pitchFamily="34" charset="0"/>
                          <a:cs typeface="Times New Roman" panose="02020603050405020304" pitchFamily="18" charset="0"/>
                        </a:rPr>
                        <a:t>EXS</a:t>
                      </a:r>
                      <a:endParaRPr lang="en-GB"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80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GDS</a:t>
                      </a: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80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EXS</a:t>
                      </a: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80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GDS</a:t>
                      </a: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40541150"/>
                  </a:ext>
                </a:extLst>
              </a:tr>
              <a:tr h="437818">
                <a:tc>
                  <a:txBody>
                    <a:bodyPr/>
                    <a:lstStyle/>
                    <a:p>
                      <a:pPr>
                        <a:lnSpc>
                          <a:spcPct val="107000"/>
                        </a:lnSpc>
                        <a:spcAft>
                          <a:spcPts val="800"/>
                        </a:spcAft>
                      </a:pPr>
                      <a:r>
                        <a:rPr lang="en-GB" sz="2000">
                          <a:effectLst/>
                          <a:latin typeface="Calibri" panose="020F0502020204030204" pitchFamily="34" charset="0"/>
                          <a:ea typeface="Calibri" panose="020F0502020204030204" pitchFamily="34" charset="0"/>
                          <a:cs typeface="Times New Roman" panose="02020603050405020304" pitchFamily="18" charset="0"/>
                        </a:rPr>
                        <a:t>School </a:t>
                      </a:r>
                      <a:endParaRPr lang="en-GB"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a:lnSpc>
                          <a:spcPct val="107000"/>
                        </a:lnSpc>
                        <a:spcAft>
                          <a:spcPts val="80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83%</a:t>
                      </a: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a:lnSpc>
                          <a:spcPct val="107000"/>
                        </a:lnSpc>
                        <a:spcAft>
                          <a:spcPts val="800"/>
                        </a:spcAft>
                      </a:pPr>
                      <a:r>
                        <a:rPr lang="en-GB" sz="2000">
                          <a:effectLst/>
                          <a:latin typeface="Calibri" panose="020F0502020204030204" pitchFamily="34" charset="0"/>
                          <a:ea typeface="Calibri" panose="020F0502020204030204" pitchFamily="34" charset="0"/>
                          <a:cs typeface="Times New Roman" panose="02020603050405020304" pitchFamily="18" charset="0"/>
                        </a:rPr>
                        <a:t>43%</a:t>
                      </a:r>
                      <a:endParaRPr lang="en-GB"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a:lnSpc>
                          <a:spcPct val="107000"/>
                        </a:lnSpc>
                        <a:spcAft>
                          <a:spcPts val="800"/>
                        </a:spcAft>
                      </a:pPr>
                      <a:r>
                        <a:rPr lang="en-GB" sz="2000">
                          <a:effectLst/>
                          <a:latin typeface="Calibri" panose="020F0502020204030204" pitchFamily="34" charset="0"/>
                          <a:ea typeface="Calibri" panose="020F0502020204030204" pitchFamily="34" charset="0"/>
                          <a:cs typeface="Times New Roman" panose="02020603050405020304" pitchFamily="18" charset="0"/>
                        </a:rPr>
                        <a:t>80%</a:t>
                      </a:r>
                      <a:endParaRPr lang="en-GB"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a:lnSpc>
                          <a:spcPct val="107000"/>
                        </a:lnSpc>
                        <a:spcAft>
                          <a:spcPts val="800"/>
                        </a:spcAft>
                      </a:pPr>
                      <a:r>
                        <a:rPr lang="en-GB" sz="2000">
                          <a:effectLst/>
                          <a:latin typeface="Calibri" panose="020F0502020204030204" pitchFamily="34" charset="0"/>
                          <a:ea typeface="Calibri" panose="020F0502020204030204" pitchFamily="34" charset="0"/>
                          <a:cs typeface="Times New Roman" panose="02020603050405020304" pitchFamily="18" charset="0"/>
                        </a:rPr>
                        <a:t>17%</a:t>
                      </a:r>
                      <a:endParaRPr lang="en-GB"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a:lnSpc>
                          <a:spcPct val="107000"/>
                        </a:lnSpc>
                        <a:spcAft>
                          <a:spcPts val="800"/>
                        </a:spcAft>
                      </a:pPr>
                      <a:r>
                        <a:rPr lang="en-GB" sz="2000">
                          <a:effectLst/>
                          <a:latin typeface="Calibri" panose="020F0502020204030204" pitchFamily="34" charset="0"/>
                          <a:ea typeface="Calibri" panose="020F0502020204030204" pitchFamily="34" charset="0"/>
                          <a:cs typeface="Times New Roman" panose="02020603050405020304" pitchFamily="18" charset="0"/>
                        </a:rPr>
                        <a:t>90%</a:t>
                      </a:r>
                      <a:endParaRPr lang="en-GB"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a:lnSpc>
                          <a:spcPct val="107000"/>
                        </a:lnSpc>
                        <a:spcAft>
                          <a:spcPts val="800"/>
                        </a:spcAft>
                      </a:pPr>
                      <a:r>
                        <a:rPr lang="en-GB" sz="2000">
                          <a:effectLst/>
                          <a:latin typeface="Calibri" panose="020F0502020204030204" pitchFamily="34" charset="0"/>
                          <a:ea typeface="Calibri" panose="020F0502020204030204" pitchFamily="34" charset="0"/>
                          <a:cs typeface="Times New Roman" panose="02020603050405020304" pitchFamily="18" charset="0"/>
                        </a:rPr>
                        <a:t>43%</a:t>
                      </a:r>
                      <a:endParaRPr lang="en-GB"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a:lnSpc>
                          <a:spcPct val="107000"/>
                        </a:lnSpc>
                        <a:spcAft>
                          <a:spcPts val="800"/>
                        </a:spcAft>
                      </a:pPr>
                      <a:r>
                        <a:rPr lang="en-GB" sz="2000">
                          <a:effectLst/>
                          <a:latin typeface="Calibri" panose="020F0502020204030204" pitchFamily="34" charset="0"/>
                          <a:ea typeface="Calibri" panose="020F0502020204030204" pitchFamily="34" charset="0"/>
                          <a:cs typeface="Times New Roman" panose="02020603050405020304" pitchFamily="18" charset="0"/>
                        </a:rPr>
                        <a:t>93%</a:t>
                      </a:r>
                      <a:endParaRPr lang="en-GB"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a:lnSpc>
                          <a:spcPct val="107000"/>
                        </a:lnSpc>
                        <a:spcAft>
                          <a:spcPts val="800"/>
                        </a:spcAft>
                      </a:pPr>
                      <a:r>
                        <a:rPr lang="en-GB" sz="2000">
                          <a:effectLst/>
                          <a:latin typeface="Calibri" panose="020F0502020204030204" pitchFamily="34" charset="0"/>
                          <a:ea typeface="Calibri" panose="020F0502020204030204" pitchFamily="34" charset="0"/>
                          <a:cs typeface="Times New Roman" panose="02020603050405020304" pitchFamily="18" charset="0"/>
                        </a:rPr>
                        <a:t>33%</a:t>
                      </a:r>
                      <a:endParaRPr lang="en-GB"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a:lnSpc>
                          <a:spcPct val="107000"/>
                        </a:lnSpc>
                        <a:spcAft>
                          <a:spcPts val="800"/>
                        </a:spcAft>
                      </a:pPr>
                      <a:r>
                        <a:rPr lang="en-GB" sz="2000">
                          <a:effectLst/>
                          <a:latin typeface="Calibri" panose="020F0502020204030204" pitchFamily="34" charset="0"/>
                          <a:ea typeface="Calibri" panose="020F0502020204030204" pitchFamily="34" charset="0"/>
                          <a:cs typeface="Times New Roman" panose="02020603050405020304" pitchFamily="18" charset="0"/>
                        </a:rPr>
                        <a:t>73%</a:t>
                      </a:r>
                      <a:endParaRPr lang="en-GB"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a:lnSpc>
                          <a:spcPct val="107000"/>
                        </a:lnSpc>
                        <a:spcAft>
                          <a:spcPts val="80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7%</a:t>
                      </a: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396744076"/>
                  </a:ext>
                </a:extLst>
              </a:tr>
              <a:tr h="377790">
                <a:tc>
                  <a:txBody>
                    <a:bodyPr/>
                    <a:lstStyle/>
                    <a:p>
                      <a:pPr>
                        <a:lnSpc>
                          <a:spcPct val="107000"/>
                        </a:lnSpc>
                        <a:spcAft>
                          <a:spcPts val="800"/>
                        </a:spcAft>
                      </a:pPr>
                      <a:r>
                        <a:rPr lang="en-GB" sz="2000">
                          <a:effectLst/>
                          <a:latin typeface="Calibri" panose="020F0502020204030204" pitchFamily="34" charset="0"/>
                          <a:ea typeface="Calibri" panose="020F0502020204030204" pitchFamily="34" charset="0"/>
                          <a:cs typeface="Times New Roman" panose="02020603050405020304" pitchFamily="18" charset="0"/>
                        </a:rPr>
                        <a:t>National</a:t>
                      </a:r>
                      <a:endParaRPr lang="en-GB"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GB" sz="2000">
                          <a:effectLst/>
                          <a:latin typeface="Calibri" panose="020F0502020204030204" pitchFamily="34" charset="0"/>
                          <a:ea typeface="Calibri" panose="020F0502020204030204" pitchFamily="34" charset="0"/>
                          <a:cs typeface="Times New Roman" panose="02020603050405020304" pitchFamily="18" charset="0"/>
                        </a:rPr>
                        <a:t>75%</a:t>
                      </a:r>
                      <a:endParaRPr lang="en-GB" sz="3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TBC</a:t>
                      </a: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73%</a:t>
                      </a: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13%</a:t>
                      </a: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74%</a:t>
                      </a: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TBC</a:t>
                      </a: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75%</a:t>
                      </a: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TBC</a:t>
                      </a: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63%</a:t>
                      </a: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8%</a:t>
                      </a: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017634741"/>
                  </a:ext>
                </a:extLst>
              </a:tr>
            </a:tbl>
          </a:graphicData>
        </a:graphic>
      </p:graphicFrame>
      <p:sp>
        <p:nvSpPr>
          <p:cNvPr id="17" name="Rectangle 16">
            <a:extLst>
              <a:ext uri="{FF2B5EF4-FFF2-40B4-BE49-F238E27FC236}">
                <a16:creationId xmlns:a16="http://schemas.microsoft.com/office/drawing/2014/main" id="{07E69CB2-8A37-4CC4-B1A0-3E5A5336883C}"/>
              </a:ext>
            </a:extLst>
          </p:cNvPr>
          <p:cNvSpPr/>
          <p:nvPr/>
        </p:nvSpPr>
        <p:spPr>
          <a:xfrm>
            <a:off x="101906" y="1433973"/>
            <a:ext cx="4273221" cy="407035"/>
          </a:xfrm>
          <a:prstGeom prst="rect">
            <a:avLst/>
          </a:prstGeom>
          <a:solidFill>
            <a:schemeClr val="accent4">
              <a:lumMod val="20000"/>
              <a:lumOff val="80000"/>
            </a:schemeClr>
          </a:solidFill>
          <a:ln>
            <a:solidFill>
              <a:schemeClr val="tx1"/>
            </a:solidFill>
          </a:ln>
        </p:spPr>
        <p:txBody>
          <a:bodyPr wrap="none">
            <a:spAutoFit/>
          </a:bodyPr>
          <a:lstStyle/>
          <a:p>
            <a:pPr>
              <a:lnSpc>
                <a:spcPct val="107000"/>
              </a:lnSpc>
              <a:spcAft>
                <a:spcPts val="800"/>
              </a:spcAft>
            </a:pPr>
            <a:r>
              <a:rPr lang="en-GB" sz="2000" dirty="0">
                <a:latin typeface="Calibri" panose="020F0502020204030204" pitchFamily="34" charset="0"/>
                <a:ea typeface="Calibri" panose="020F0502020204030204" pitchFamily="34" charset="0"/>
                <a:cs typeface="Times New Roman" panose="02020603050405020304" pitchFamily="18" charset="0"/>
              </a:rPr>
              <a:t>Rights Respecting School Bronze Award</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5D1C9B22-D88D-8213-2EF4-86605953FCBA}"/>
              </a:ext>
            </a:extLst>
          </p:cNvPr>
          <p:cNvPicPr>
            <a:picLocks noChangeAspect="1"/>
          </p:cNvPicPr>
          <p:nvPr/>
        </p:nvPicPr>
        <p:blipFill>
          <a:blip r:embed="rId3"/>
          <a:stretch>
            <a:fillRect/>
          </a:stretch>
        </p:blipFill>
        <p:spPr>
          <a:xfrm>
            <a:off x="909190" y="4018463"/>
            <a:ext cx="2950328" cy="1335294"/>
          </a:xfrm>
          <a:prstGeom prst="rect">
            <a:avLst/>
          </a:prstGeom>
        </p:spPr>
      </p:pic>
      <p:pic>
        <p:nvPicPr>
          <p:cNvPr id="9" name="Picture 8">
            <a:extLst>
              <a:ext uri="{FF2B5EF4-FFF2-40B4-BE49-F238E27FC236}">
                <a16:creationId xmlns:a16="http://schemas.microsoft.com/office/drawing/2014/main" id="{FC730683-0BFA-AD41-C0D3-0F23A5D93AD3}"/>
              </a:ext>
            </a:extLst>
          </p:cNvPr>
          <p:cNvPicPr>
            <a:picLocks noChangeAspect="1"/>
          </p:cNvPicPr>
          <p:nvPr/>
        </p:nvPicPr>
        <p:blipFill>
          <a:blip r:embed="rId4"/>
          <a:stretch>
            <a:fillRect/>
          </a:stretch>
        </p:blipFill>
        <p:spPr>
          <a:xfrm>
            <a:off x="4523792" y="4021521"/>
            <a:ext cx="2950329" cy="1340378"/>
          </a:xfrm>
          <a:prstGeom prst="rect">
            <a:avLst/>
          </a:prstGeom>
        </p:spPr>
      </p:pic>
      <p:pic>
        <p:nvPicPr>
          <p:cNvPr id="19" name="Picture 18">
            <a:extLst>
              <a:ext uri="{FF2B5EF4-FFF2-40B4-BE49-F238E27FC236}">
                <a16:creationId xmlns:a16="http://schemas.microsoft.com/office/drawing/2014/main" id="{C30E8DA7-A350-A13F-1087-6EE16AC763DE}"/>
              </a:ext>
            </a:extLst>
          </p:cNvPr>
          <p:cNvPicPr>
            <a:picLocks noChangeAspect="1"/>
          </p:cNvPicPr>
          <p:nvPr/>
        </p:nvPicPr>
        <p:blipFill>
          <a:blip r:embed="rId5"/>
          <a:stretch>
            <a:fillRect/>
          </a:stretch>
        </p:blipFill>
        <p:spPr>
          <a:xfrm>
            <a:off x="8167931" y="4018463"/>
            <a:ext cx="2675215" cy="1343436"/>
          </a:xfrm>
          <a:prstGeom prst="rect">
            <a:avLst/>
          </a:prstGeom>
        </p:spPr>
      </p:pic>
    </p:spTree>
    <p:extLst>
      <p:ext uri="{BB962C8B-B14F-4D97-AF65-F5344CB8AC3E}">
        <p14:creationId xmlns:p14="http://schemas.microsoft.com/office/powerpoint/2010/main" val="21023066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C4C3E9-C08F-4092-9D8C-0FED2D7D978B}"/>
              </a:ext>
            </a:extLst>
          </p:cNvPr>
          <p:cNvSpPr/>
          <p:nvPr/>
        </p:nvSpPr>
        <p:spPr>
          <a:xfrm>
            <a:off x="588477" y="4196315"/>
            <a:ext cx="10822190" cy="461665"/>
          </a:xfrm>
          <a:prstGeom prst="rect">
            <a:avLst/>
          </a:prstGeom>
          <a:solidFill>
            <a:schemeClr val="bg1"/>
          </a:solidFill>
          <a:ln w="38100">
            <a:solidFill>
              <a:schemeClr val="bg1"/>
            </a:solidFill>
          </a:ln>
        </p:spPr>
        <p:txBody>
          <a:bodyPr wrap="square">
            <a:spAutoFit/>
          </a:bodyPr>
          <a:lstStyle/>
          <a:p>
            <a:pPr algn="ctr"/>
            <a:r>
              <a:rPr lang="en-GB" sz="2400" dirty="0"/>
              <a:t>Site developments – new windows,  new roof (Year 3), playground enhancement</a:t>
            </a:r>
          </a:p>
        </p:txBody>
      </p:sp>
      <p:sp>
        <p:nvSpPr>
          <p:cNvPr id="4" name="Rectangle 3">
            <a:extLst>
              <a:ext uri="{FF2B5EF4-FFF2-40B4-BE49-F238E27FC236}">
                <a16:creationId xmlns:a16="http://schemas.microsoft.com/office/drawing/2014/main" id="{0FA24E19-7ED3-46F5-81FC-AC3905F1279E}"/>
              </a:ext>
            </a:extLst>
          </p:cNvPr>
          <p:cNvSpPr/>
          <p:nvPr/>
        </p:nvSpPr>
        <p:spPr>
          <a:xfrm>
            <a:off x="558893" y="193698"/>
            <a:ext cx="10881359" cy="769441"/>
          </a:xfrm>
          <a:prstGeom prst="rect">
            <a:avLst/>
          </a:prstGeom>
          <a:solidFill>
            <a:schemeClr val="bg1">
              <a:lumMod val="85000"/>
            </a:schemeClr>
          </a:solidFill>
          <a:ln w="38100">
            <a:solidFill>
              <a:schemeClr val="tx1"/>
            </a:solidFill>
          </a:ln>
        </p:spPr>
        <p:txBody>
          <a:bodyPr wrap="square">
            <a:spAutoFit/>
          </a:bodyPr>
          <a:lstStyle/>
          <a:p>
            <a:pPr algn="ctr"/>
            <a:r>
              <a:rPr lang="en-GB" sz="4400" dirty="0"/>
              <a:t>Recent Developments</a:t>
            </a:r>
          </a:p>
        </p:txBody>
      </p:sp>
      <p:pic>
        <p:nvPicPr>
          <p:cNvPr id="3" name="Picture 2">
            <a:extLst>
              <a:ext uri="{FF2B5EF4-FFF2-40B4-BE49-F238E27FC236}">
                <a16:creationId xmlns:a16="http://schemas.microsoft.com/office/drawing/2014/main" id="{31CA2894-93BA-4438-90CD-876CC84735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57233" y="34549"/>
            <a:ext cx="751748" cy="780282"/>
          </a:xfrm>
          <a:prstGeom prst="rect">
            <a:avLst/>
          </a:prstGeom>
          <a:ln w="28575">
            <a:solidFill>
              <a:schemeClr val="tx1"/>
            </a:solidFill>
          </a:ln>
        </p:spPr>
      </p:pic>
      <p:sp>
        <p:nvSpPr>
          <p:cNvPr id="7" name="Rectangle 6">
            <a:extLst>
              <a:ext uri="{FF2B5EF4-FFF2-40B4-BE49-F238E27FC236}">
                <a16:creationId xmlns:a16="http://schemas.microsoft.com/office/drawing/2014/main" id="{25FF2A58-7C21-429B-8C94-D7D2A63B762D}"/>
              </a:ext>
            </a:extLst>
          </p:cNvPr>
          <p:cNvSpPr/>
          <p:nvPr/>
        </p:nvSpPr>
        <p:spPr>
          <a:xfrm>
            <a:off x="586746" y="3475631"/>
            <a:ext cx="10822190" cy="523220"/>
          </a:xfrm>
          <a:prstGeom prst="rect">
            <a:avLst/>
          </a:prstGeom>
          <a:solidFill>
            <a:schemeClr val="bg1"/>
          </a:solidFill>
          <a:ln w="38100">
            <a:solidFill>
              <a:schemeClr val="bg1"/>
            </a:solidFill>
          </a:ln>
        </p:spPr>
        <p:txBody>
          <a:bodyPr wrap="square">
            <a:spAutoFit/>
          </a:bodyPr>
          <a:lstStyle/>
          <a:p>
            <a:pPr algn="ctr"/>
            <a:r>
              <a:rPr lang="en-GB" sz="2800" dirty="0"/>
              <a:t>Updated systems – Google School</a:t>
            </a:r>
          </a:p>
        </p:txBody>
      </p:sp>
      <p:sp>
        <p:nvSpPr>
          <p:cNvPr id="14" name="Rectangle 13">
            <a:extLst>
              <a:ext uri="{FF2B5EF4-FFF2-40B4-BE49-F238E27FC236}">
                <a16:creationId xmlns:a16="http://schemas.microsoft.com/office/drawing/2014/main" id="{4B9B7B92-DBBB-46D9-A362-94B97633E44D}"/>
              </a:ext>
            </a:extLst>
          </p:cNvPr>
          <p:cNvSpPr/>
          <p:nvPr/>
        </p:nvSpPr>
        <p:spPr>
          <a:xfrm>
            <a:off x="618062" y="5474340"/>
            <a:ext cx="10822190" cy="523220"/>
          </a:xfrm>
          <a:prstGeom prst="rect">
            <a:avLst/>
          </a:prstGeom>
          <a:solidFill>
            <a:schemeClr val="bg1"/>
          </a:solidFill>
          <a:ln w="38100">
            <a:solidFill>
              <a:schemeClr val="bg1"/>
            </a:solidFill>
          </a:ln>
        </p:spPr>
        <p:txBody>
          <a:bodyPr wrap="square">
            <a:spAutoFit/>
          </a:bodyPr>
          <a:lstStyle/>
          <a:p>
            <a:pPr algn="ctr"/>
            <a:r>
              <a:rPr lang="en-GB" sz="2800" dirty="0"/>
              <a:t>Successful year of SA events</a:t>
            </a:r>
          </a:p>
        </p:txBody>
      </p:sp>
      <p:sp>
        <p:nvSpPr>
          <p:cNvPr id="15" name="Rectangle 14">
            <a:extLst>
              <a:ext uri="{FF2B5EF4-FFF2-40B4-BE49-F238E27FC236}">
                <a16:creationId xmlns:a16="http://schemas.microsoft.com/office/drawing/2014/main" id="{CBCB7B45-2223-4F7F-9F0F-404B8E56C70C}"/>
              </a:ext>
            </a:extLst>
          </p:cNvPr>
          <p:cNvSpPr/>
          <p:nvPr/>
        </p:nvSpPr>
        <p:spPr>
          <a:xfrm>
            <a:off x="618062" y="1106660"/>
            <a:ext cx="10822190" cy="523220"/>
          </a:xfrm>
          <a:prstGeom prst="rect">
            <a:avLst/>
          </a:prstGeom>
          <a:solidFill>
            <a:schemeClr val="bg1"/>
          </a:solidFill>
          <a:ln w="38100">
            <a:solidFill>
              <a:schemeClr val="bg1"/>
            </a:solidFill>
          </a:ln>
        </p:spPr>
        <p:txBody>
          <a:bodyPr wrap="square">
            <a:spAutoFit/>
          </a:bodyPr>
          <a:lstStyle/>
          <a:p>
            <a:pPr algn="ctr"/>
            <a:r>
              <a:rPr lang="en-GB" sz="2800" dirty="0"/>
              <a:t>School’s 90</a:t>
            </a:r>
            <a:r>
              <a:rPr lang="en-GB" sz="2800" baseline="30000" dirty="0"/>
              <a:t>th</a:t>
            </a:r>
            <a:r>
              <a:rPr lang="en-GB" sz="2800" dirty="0"/>
              <a:t> anniversary</a:t>
            </a:r>
          </a:p>
        </p:txBody>
      </p:sp>
      <p:sp>
        <p:nvSpPr>
          <p:cNvPr id="18" name="Rectangle 17">
            <a:extLst>
              <a:ext uri="{FF2B5EF4-FFF2-40B4-BE49-F238E27FC236}">
                <a16:creationId xmlns:a16="http://schemas.microsoft.com/office/drawing/2014/main" id="{B6BF0EA4-A448-4FB2-94A5-6CB65856A7BD}"/>
              </a:ext>
            </a:extLst>
          </p:cNvPr>
          <p:cNvSpPr/>
          <p:nvPr/>
        </p:nvSpPr>
        <p:spPr>
          <a:xfrm>
            <a:off x="618062" y="4823875"/>
            <a:ext cx="10822190" cy="523220"/>
          </a:xfrm>
          <a:prstGeom prst="rect">
            <a:avLst/>
          </a:prstGeom>
          <a:solidFill>
            <a:schemeClr val="bg1"/>
          </a:solidFill>
          <a:ln w="38100">
            <a:solidFill>
              <a:schemeClr val="bg1"/>
            </a:solidFill>
          </a:ln>
        </p:spPr>
        <p:txBody>
          <a:bodyPr wrap="square">
            <a:spAutoFit/>
          </a:bodyPr>
          <a:lstStyle/>
          <a:p>
            <a:pPr algn="ctr"/>
            <a:r>
              <a:rPr lang="en-GB" sz="2800" dirty="0"/>
              <a:t>Parkrun Primary</a:t>
            </a:r>
          </a:p>
        </p:txBody>
      </p:sp>
      <p:sp>
        <p:nvSpPr>
          <p:cNvPr id="19" name="Rectangle 18">
            <a:extLst>
              <a:ext uri="{FF2B5EF4-FFF2-40B4-BE49-F238E27FC236}">
                <a16:creationId xmlns:a16="http://schemas.microsoft.com/office/drawing/2014/main" id="{03462EE3-250D-41FA-8E24-1D697B6362DF}"/>
              </a:ext>
            </a:extLst>
          </p:cNvPr>
          <p:cNvSpPr/>
          <p:nvPr/>
        </p:nvSpPr>
        <p:spPr>
          <a:xfrm>
            <a:off x="558893" y="2710157"/>
            <a:ext cx="10822190" cy="523220"/>
          </a:xfrm>
          <a:prstGeom prst="rect">
            <a:avLst/>
          </a:prstGeom>
          <a:solidFill>
            <a:schemeClr val="bg1"/>
          </a:solidFill>
          <a:ln w="38100">
            <a:solidFill>
              <a:schemeClr val="bg1"/>
            </a:solidFill>
          </a:ln>
        </p:spPr>
        <p:txBody>
          <a:bodyPr wrap="square">
            <a:spAutoFit/>
          </a:bodyPr>
          <a:lstStyle/>
          <a:p>
            <a:pPr algn="ctr"/>
            <a:r>
              <a:rPr lang="en-GB" sz="2800" dirty="0"/>
              <a:t>Successful financial audit</a:t>
            </a:r>
          </a:p>
        </p:txBody>
      </p:sp>
      <p:sp>
        <p:nvSpPr>
          <p:cNvPr id="5" name="Rectangle 4">
            <a:extLst>
              <a:ext uri="{FF2B5EF4-FFF2-40B4-BE49-F238E27FC236}">
                <a16:creationId xmlns:a16="http://schemas.microsoft.com/office/drawing/2014/main" id="{D2B6D76E-788A-D683-AB5D-0DFCB8D646BB}"/>
              </a:ext>
            </a:extLst>
          </p:cNvPr>
          <p:cNvSpPr/>
          <p:nvPr/>
        </p:nvSpPr>
        <p:spPr>
          <a:xfrm>
            <a:off x="618062" y="6141082"/>
            <a:ext cx="10822190" cy="523220"/>
          </a:xfrm>
          <a:prstGeom prst="rect">
            <a:avLst/>
          </a:prstGeom>
          <a:solidFill>
            <a:schemeClr val="bg1"/>
          </a:solidFill>
          <a:ln w="38100">
            <a:solidFill>
              <a:schemeClr val="bg1"/>
            </a:solidFill>
          </a:ln>
        </p:spPr>
        <p:txBody>
          <a:bodyPr wrap="square">
            <a:spAutoFit/>
          </a:bodyPr>
          <a:lstStyle/>
          <a:p>
            <a:pPr algn="ctr"/>
            <a:r>
              <a:rPr lang="en-GB" sz="2800" dirty="0"/>
              <a:t>New extra-curricular clubs</a:t>
            </a:r>
          </a:p>
        </p:txBody>
      </p:sp>
      <p:sp>
        <p:nvSpPr>
          <p:cNvPr id="6" name="Rectangle 5">
            <a:extLst>
              <a:ext uri="{FF2B5EF4-FFF2-40B4-BE49-F238E27FC236}">
                <a16:creationId xmlns:a16="http://schemas.microsoft.com/office/drawing/2014/main" id="{AE153368-346A-4204-A592-946018512AB9}"/>
              </a:ext>
            </a:extLst>
          </p:cNvPr>
          <p:cNvSpPr/>
          <p:nvPr/>
        </p:nvSpPr>
        <p:spPr>
          <a:xfrm>
            <a:off x="572819" y="1868635"/>
            <a:ext cx="10850043" cy="523220"/>
          </a:xfrm>
          <a:prstGeom prst="rect">
            <a:avLst/>
          </a:prstGeom>
          <a:solidFill>
            <a:schemeClr val="bg1"/>
          </a:solidFill>
          <a:ln w="38100">
            <a:solidFill>
              <a:schemeClr val="bg1"/>
            </a:solidFill>
          </a:ln>
        </p:spPr>
        <p:txBody>
          <a:bodyPr wrap="square">
            <a:spAutoFit/>
          </a:bodyPr>
          <a:lstStyle/>
          <a:p>
            <a:pPr algn="ctr"/>
            <a:r>
              <a:rPr lang="en-GB" sz="2800" dirty="0"/>
              <a:t>Development of Spirituality</a:t>
            </a:r>
          </a:p>
        </p:txBody>
      </p:sp>
    </p:spTree>
    <p:extLst>
      <p:ext uri="{BB962C8B-B14F-4D97-AF65-F5344CB8AC3E}">
        <p14:creationId xmlns:p14="http://schemas.microsoft.com/office/powerpoint/2010/main" val="42003214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FA24E19-7ED3-46F5-81FC-AC3905F1279E}"/>
              </a:ext>
            </a:extLst>
          </p:cNvPr>
          <p:cNvSpPr/>
          <p:nvPr/>
        </p:nvSpPr>
        <p:spPr>
          <a:xfrm>
            <a:off x="623994" y="156259"/>
            <a:ext cx="10881359" cy="769441"/>
          </a:xfrm>
          <a:prstGeom prst="rect">
            <a:avLst/>
          </a:prstGeom>
          <a:solidFill>
            <a:schemeClr val="bg1">
              <a:lumMod val="85000"/>
            </a:schemeClr>
          </a:solidFill>
          <a:ln w="38100">
            <a:solidFill>
              <a:schemeClr val="tx1"/>
            </a:solidFill>
          </a:ln>
        </p:spPr>
        <p:txBody>
          <a:bodyPr wrap="square">
            <a:spAutoFit/>
          </a:bodyPr>
          <a:lstStyle/>
          <a:p>
            <a:pPr algn="ctr"/>
            <a:r>
              <a:rPr lang="en-GB" sz="4400" dirty="0"/>
              <a:t>Key priorities for 2026 - 27</a:t>
            </a:r>
          </a:p>
        </p:txBody>
      </p:sp>
      <p:pic>
        <p:nvPicPr>
          <p:cNvPr id="3" name="Picture 2">
            <a:extLst>
              <a:ext uri="{FF2B5EF4-FFF2-40B4-BE49-F238E27FC236}">
                <a16:creationId xmlns:a16="http://schemas.microsoft.com/office/drawing/2014/main" id="{31CA2894-93BA-4438-90CD-876CC84735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2127" y="54663"/>
            <a:ext cx="879851" cy="913247"/>
          </a:xfrm>
          <a:prstGeom prst="rect">
            <a:avLst/>
          </a:prstGeom>
          <a:ln w="28575">
            <a:solidFill>
              <a:schemeClr val="tx1"/>
            </a:solidFill>
          </a:ln>
        </p:spPr>
      </p:pic>
      <p:sp>
        <p:nvSpPr>
          <p:cNvPr id="5" name="Rectangle 4">
            <a:extLst>
              <a:ext uri="{FF2B5EF4-FFF2-40B4-BE49-F238E27FC236}">
                <a16:creationId xmlns:a16="http://schemas.microsoft.com/office/drawing/2014/main" id="{0DC4C3E9-C08F-4092-9D8C-0FED2D7D978B}"/>
              </a:ext>
            </a:extLst>
          </p:cNvPr>
          <p:cNvSpPr/>
          <p:nvPr/>
        </p:nvSpPr>
        <p:spPr>
          <a:xfrm>
            <a:off x="608338" y="2511606"/>
            <a:ext cx="10850043" cy="584775"/>
          </a:xfrm>
          <a:prstGeom prst="rect">
            <a:avLst/>
          </a:prstGeom>
          <a:solidFill>
            <a:schemeClr val="bg1"/>
          </a:solidFill>
          <a:ln w="38100">
            <a:solidFill>
              <a:schemeClr val="tx1"/>
            </a:solidFill>
          </a:ln>
        </p:spPr>
        <p:txBody>
          <a:bodyPr wrap="square">
            <a:spAutoFit/>
          </a:bodyPr>
          <a:lstStyle/>
          <a:p>
            <a:pPr algn="ctr"/>
            <a:r>
              <a:rPr lang="en-GB" sz="3200" dirty="0"/>
              <a:t>Implications of Curriculum Review</a:t>
            </a:r>
          </a:p>
        </p:txBody>
      </p:sp>
      <p:sp>
        <p:nvSpPr>
          <p:cNvPr id="6" name="Rectangle 5">
            <a:extLst>
              <a:ext uri="{FF2B5EF4-FFF2-40B4-BE49-F238E27FC236}">
                <a16:creationId xmlns:a16="http://schemas.microsoft.com/office/drawing/2014/main" id="{587766BC-DFE6-46B1-B817-A50575375639}"/>
              </a:ext>
            </a:extLst>
          </p:cNvPr>
          <p:cNvSpPr/>
          <p:nvPr/>
        </p:nvSpPr>
        <p:spPr>
          <a:xfrm>
            <a:off x="577021" y="3343499"/>
            <a:ext cx="10881359" cy="584775"/>
          </a:xfrm>
          <a:prstGeom prst="rect">
            <a:avLst/>
          </a:prstGeom>
          <a:solidFill>
            <a:schemeClr val="bg1"/>
          </a:solidFill>
          <a:ln w="38100">
            <a:solidFill>
              <a:schemeClr val="tx1"/>
            </a:solidFill>
          </a:ln>
        </p:spPr>
        <p:txBody>
          <a:bodyPr wrap="square">
            <a:spAutoFit/>
          </a:bodyPr>
          <a:lstStyle/>
          <a:p>
            <a:pPr algn="ctr"/>
            <a:r>
              <a:rPr lang="en-GB" sz="3200" dirty="0"/>
              <a:t>Use of AI</a:t>
            </a:r>
          </a:p>
        </p:txBody>
      </p:sp>
      <p:sp>
        <p:nvSpPr>
          <p:cNvPr id="7" name="Rectangle 6">
            <a:extLst>
              <a:ext uri="{FF2B5EF4-FFF2-40B4-BE49-F238E27FC236}">
                <a16:creationId xmlns:a16="http://schemas.microsoft.com/office/drawing/2014/main" id="{D740D993-003C-4D53-8F2C-E2A29A4FB028}"/>
              </a:ext>
            </a:extLst>
          </p:cNvPr>
          <p:cNvSpPr/>
          <p:nvPr/>
        </p:nvSpPr>
        <p:spPr>
          <a:xfrm>
            <a:off x="623994" y="1027558"/>
            <a:ext cx="10850043" cy="584775"/>
          </a:xfrm>
          <a:prstGeom prst="rect">
            <a:avLst/>
          </a:prstGeom>
          <a:solidFill>
            <a:schemeClr val="bg1"/>
          </a:solidFill>
          <a:ln w="38100">
            <a:solidFill>
              <a:schemeClr val="tx1"/>
            </a:solidFill>
          </a:ln>
        </p:spPr>
        <p:txBody>
          <a:bodyPr wrap="square">
            <a:spAutoFit/>
          </a:bodyPr>
          <a:lstStyle/>
          <a:p>
            <a:pPr algn="ctr"/>
            <a:r>
              <a:rPr lang="en-GB" sz="3200" dirty="0"/>
              <a:t>Health, safety and wellbeing</a:t>
            </a:r>
          </a:p>
        </p:txBody>
      </p:sp>
      <p:sp>
        <p:nvSpPr>
          <p:cNvPr id="11" name="Rectangle 10">
            <a:extLst>
              <a:ext uri="{FF2B5EF4-FFF2-40B4-BE49-F238E27FC236}">
                <a16:creationId xmlns:a16="http://schemas.microsoft.com/office/drawing/2014/main" id="{E85C6A8A-2386-4A9A-83F9-DAF4C43073BC}"/>
              </a:ext>
            </a:extLst>
          </p:cNvPr>
          <p:cNvSpPr/>
          <p:nvPr/>
        </p:nvSpPr>
        <p:spPr>
          <a:xfrm>
            <a:off x="577019" y="4923057"/>
            <a:ext cx="10881359" cy="584775"/>
          </a:xfrm>
          <a:prstGeom prst="rect">
            <a:avLst/>
          </a:prstGeom>
          <a:solidFill>
            <a:schemeClr val="bg1"/>
          </a:solidFill>
          <a:ln w="38100">
            <a:solidFill>
              <a:schemeClr val="tx1"/>
            </a:solidFill>
          </a:ln>
        </p:spPr>
        <p:txBody>
          <a:bodyPr wrap="square">
            <a:spAutoFit/>
          </a:bodyPr>
          <a:lstStyle/>
          <a:p>
            <a:pPr algn="ctr"/>
            <a:r>
              <a:rPr lang="en-GB" sz="3200" dirty="0"/>
              <a:t>School budget and finance</a:t>
            </a:r>
          </a:p>
        </p:txBody>
      </p:sp>
      <p:sp>
        <p:nvSpPr>
          <p:cNvPr id="13" name="Rectangle 12">
            <a:extLst>
              <a:ext uri="{FF2B5EF4-FFF2-40B4-BE49-F238E27FC236}">
                <a16:creationId xmlns:a16="http://schemas.microsoft.com/office/drawing/2014/main" id="{9EFD33FE-A991-44B5-99CB-DEBEC9D6CE62}"/>
              </a:ext>
            </a:extLst>
          </p:cNvPr>
          <p:cNvSpPr/>
          <p:nvPr/>
        </p:nvSpPr>
        <p:spPr>
          <a:xfrm>
            <a:off x="577020" y="4112656"/>
            <a:ext cx="10881359" cy="584775"/>
          </a:xfrm>
          <a:prstGeom prst="rect">
            <a:avLst/>
          </a:prstGeom>
          <a:solidFill>
            <a:schemeClr val="bg1"/>
          </a:solidFill>
          <a:ln w="38100">
            <a:solidFill>
              <a:schemeClr val="tx1"/>
            </a:solidFill>
          </a:ln>
        </p:spPr>
        <p:txBody>
          <a:bodyPr wrap="square">
            <a:spAutoFit/>
          </a:bodyPr>
          <a:lstStyle/>
          <a:p>
            <a:pPr algn="ctr"/>
            <a:r>
              <a:rPr lang="en-GB" sz="3200" dirty="0"/>
              <a:t>OFSTED 2028</a:t>
            </a:r>
          </a:p>
        </p:txBody>
      </p:sp>
      <p:sp>
        <p:nvSpPr>
          <p:cNvPr id="2" name="Rectangle 1">
            <a:extLst>
              <a:ext uri="{FF2B5EF4-FFF2-40B4-BE49-F238E27FC236}">
                <a16:creationId xmlns:a16="http://schemas.microsoft.com/office/drawing/2014/main" id="{06913549-F3D0-0EB1-E3B7-B890C088920A}"/>
              </a:ext>
            </a:extLst>
          </p:cNvPr>
          <p:cNvSpPr/>
          <p:nvPr/>
        </p:nvSpPr>
        <p:spPr>
          <a:xfrm>
            <a:off x="608337" y="1763941"/>
            <a:ext cx="10850043" cy="584775"/>
          </a:xfrm>
          <a:prstGeom prst="rect">
            <a:avLst/>
          </a:prstGeom>
          <a:solidFill>
            <a:schemeClr val="bg1"/>
          </a:solidFill>
          <a:ln w="38100">
            <a:solidFill>
              <a:schemeClr val="tx1"/>
            </a:solidFill>
          </a:ln>
        </p:spPr>
        <p:txBody>
          <a:bodyPr wrap="square">
            <a:spAutoFit/>
          </a:bodyPr>
          <a:lstStyle/>
          <a:p>
            <a:pPr algn="ctr"/>
            <a:r>
              <a:rPr lang="en-GB" sz="3200" dirty="0"/>
              <a:t>Inclusion</a:t>
            </a:r>
          </a:p>
        </p:txBody>
      </p:sp>
    </p:spTree>
    <p:extLst>
      <p:ext uri="{BB962C8B-B14F-4D97-AF65-F5344CB8AC3E}">
        <p14:creationId xmlns:p14="http://schemas.microsoft.com/office/powerpoint/2010/main" val="7441117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C4C3E9-C08F-4092-9D8C-0FED2D7D978B}"/>
              </a:ext>
            </a:extLst>
          </p:cNvPr>
          <p:cNvSpPr/>
          <p:nvPr/>
        </p:nvSpPr>
        <p:spPr>
          <a:xfrm>
            <a:off x="680696" y="1563902"/>
            <a:ext cx="10822190" cy="3416320"/>
          </a:xfrm>
          <a:prstGeom prst="rect">
            <a:avLst/>
          </a:prstGeom>
          <a:solidFill>
            <a:schemeClr val="bg1"/>
          </a:solidFill>
          <a:ln w="38100">
            <a:solidFill>
              <a:schemeClr val="tx1"/>
            </a:solidFill>
          </a:ln>
        </p:spPr>
        <p:txBody>
          <a:bodyPr wrap="square">
            <a:spAutoFit/>
          </a:bodyPr>
          <a:lstStyle/>
          <a:p>
            <a:pPr algn="ctr"/>
            <a:r>
              <a:rPr lang="en-GB" sz="2400" dirty="0"/>
              <a:t>Inspired by our local community and surroundings, our curriculum at Bishop Perrin School is designed to nurture life-long learners and provide opportunities for all to succeed in the modern world with confidence, creativity and curiosity. We endeavour to instil a love of learning using a range of exciting and inspiring books as a gateway to a wide range of subjects and cultural and social experiences. We aim to provide opportunities for all pupils to learn the knowledge, understanding and interpersonal skills necessary to be active, healthy, responsible participants in their community and the wider world, providing stable foundations for the next stage in their learning. Our curriculum is underpinned by our school’s spiritual values. </a:t>
            </a:r>
          </a:p>
        </p:txBody>
      </p:sp>
      <p:sp>
        <p:nvSpPr>
          <p:cNvPr id="4" name="Rectangle 3">
            <a:extLst>
              <a:ext uri="{FF2B5EF4-FFF2-40B4-BE49-F238E27FC236}">
                <a16:creationId xmlns:a16="http://schemas.microsoft.com/office/drawing/2014/main" id="{0FA24E19-7ED3-46F5-81FC-AC3905F1279E}"/>
              </a:ext>
            </a:extLst>
          </p:cNvPr>
          <p:cNvSpPr/>
          <p:nvPr/>
        </p:nvSpPr>
        <p:spPr>
          <a:xfrm>
            <a:off x="680696" y="459571"/>
            <a:ext cx="10881359" cy="830997"/>
          </a:xfrm>
          <a:prstGeom prst="rect">
            <a:avLst/>
          </a:prstGeom>
          <a:solidFill>
            <a:schemeClr val="bg1">
              <a:lumMod val="85000"/>
            </a:schemeClr>
          </a:solidFill>
          <a:ln w="38100">
            <a:solidFill>
              <a:schemeClr val="tx1"/>
            </a:solidFill>
          </a:ln>
        </p:spPr>
        <p:txBody>
          <a:bodyPr wrap="square">
            <a:spAutoFit/>
          </a:bodyPr>
          <a:lstStyle/>
          <a:p>
            <a:pPr algn="ctr"/>
            <a:r>
              <a:rPr lang="en-GB" sz="4800" dirty="0"/>
              <a:t>Curriculum Statement</a:t>
            </a:r>
          </a:p>
        </p:txBody>
      </p:sp>
      <p:pic>
        <p:nvPicPr>
          <p:cNvPr id="3" name="Picture 2">
            <a:extLst>
              <a:ext uri="{FF2B5EF4-FFF2-40B4-BE49-F238E27FC236}">
                <a16:creationId xmlns:a16="http://schemas.microsoft.com/office/drawing/2014/main" id="{31CA2894-93BA-4438-90CD-876CC84735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2129" y="186237"/>
            <a:ext cx="879851" cy="913247"/>
          </a:xfrm>
          <a:prstGeom prst="rect">
            <a:avLst/>
          </a:prstGeom>
          <a:ln w="28575">
            <a:solidFill>
              <a:schemeClr val="tx1"/>
            </a:solidFill>
          </a:ln>
        </p:spPr>
      </p:pic>
      <p:sp>
        <p:nvSpPr>
          <p:cNvPr id="5" name="Rectangle 4">
            <a:extLst>
              <a:ext uri="{FF2B5EF4-FFF2-40B4-BE49-F238E27FC236}">
                <a16:creationId xmlns:a16="http://schemas.microsoft.com/office/drawing/2014/main" id="{699B2F65-13C9-4D72-9884-3ABFB5A41586}"/>
              </a:ext>
            </a:extLst>
          </p:cNvPr>
          <p:cNvSpPr/>
          <p:nvPr/>
        </p:nvSpPr>
        <p:spPr>
          <a:xfrm>
            <a:off x="680696" y="5334503"/>
            <a:ext cx="10822190" cy="830997"/>
          </a:xfrm>
          <a:prstGeom prst="rect">
            <a:avLst/>
          </a:prstGeom>
          <a:solidFill>
            <a:schemeClr val="bg1"/>
          </a:solidFill>
          <a:ln w="38100">
            <a:solidFill>
              <a:schemeClr val="tx1"/>
            </a:solidFill>
          </a:ln>
        </p:spPr>
        <p:txBody>
          <a:bodyPr wrap="square">
            <a:spAutoFit/>
          </a:bodyPr>
          <a:lstStyle/>
          <a:p>
            <a:pPr algn="ctr"/>
            <a:r>
              <a:rPr lang="en-GB" sz="2400" dirty="0"/>
              <a:t>You can find all the details of what your child will be learning each term by visiting the learning page of our school website and clicking on </a:t>
            </a:r>
            <a:r>
              <a:rPr lang="en-GB" sz="2400" dirty="0">
                <a:hlinkClick r:id="rId4"/>
              </a:rPr>
              <a:t>curriculum</a:t>
            </a:r>
            <a:r>
              <a:rPr lang="en-GB" sz="2400" dirty="0"/>
              <a:t>. </a:t>
            </a:r>
          </a:p>
        </p:txBody>
      </p:sp>
    </p:spTree>
    <p:extLst>
      <p:ext uri="{BB962C8B-B14F-4D97-AF65-F5344CB8AC3E}">
        <p14:creationId xmlns:p14="http://schemas.microsoft.com/office/powerpoint/2010/main" val="13848674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4694" y="1852655"/>
            <a:ext cx="11703735" cy="4927621"/>
          </a:xfrm>
          <a:solidFill>
            <a:schemeClr val="bg1"/>
          </a:solidFill>
          <a:ln w="38100">
            <a:solidFill>
              <a:schemeClr val="tx1"/>
            </a:solidFill>
          </a:ln>
        </p:spPr>
        <p:txBody>
          <a:bodyPr>
            <a:noAutofit/>
          </a:bodyPr>
          <a:lstStyle/>
          <a:p>
            <a:r>
              <a:rPr lang="en-GB" sz="2400" dirty="0">
                <a:latin typeface="+mn-lt"/>
              </a:rPr>
              <a:t>Children read and are read to every day and have plenty of access to stories and books throughout the school day. </a:t>
            </a:r>
            <a:br>
              <a:rPr lang="en-GB" sz="2400" dirty="0">
                <a:latin typeface="+mn-lt"/>
              </a:rPr>
            </a:br>
            <a:br>
              <a:rPr lang="en-GB" sz="2400" dirty="0">
                <a:latin typeface="+mn-lt"/>
              </a:rPr>
            </a:br>
            <a:r>
              <a:rPr lang="en-GB" sz="2400" dirty="0">
                <a:latin typeface="+mn-lt"/>
              </a:rPr>
              <a:t>Children will have a </a:t>
            </a:r>
            <a:r>
              <a:rPr lang="en-GB" sz="2400" b="1" dirty="0">
                <a:latin typeface="+mn-lt"/>
              </a:rPr>
              <a:t>reading practise book </a:t>
            </a:r>
            <a:r>
              <a:rPr lang="en-GB" sz="2400" dirty="0">
                <a:latin typeface="+mn-lt"/>
              </a:rPr>
              <a:t>(book bands) which will be their weekly reading homework. This is an online book in Reception, Year 1 and beginning of Year 2, moving to physical books from Year 2 when children move on from the Little </a:t>
            </a:r>
            <a:r>
              <a:rPr lang="en-GB" sz="2400" dirty="0" err="1">
                <a:latin typeface="+mn-lt"/>
              </a:rPr>
              <a:t>Wandle</a:t>
            </a:r>
            <a:r>
              <a:rPr lang="en-GB" sz="2400" dirty="0">
                <a:latin typeface="+mn-lt"/>
              </a:rPr>
              <a:t> phonics reading scheme.  Parents are advised to support their children to read their practice books  little and often. Starting with 5 minutes daily in Reception, increasing to 5 – 10 minutes daily in KS2, 10 – 20 minutes daily in KS2. Focus is on accuracy of reading to develop fluency.</a:t>
            </a:r>
            <a:br>
              <a:rPr lang="en-GB" sz="2400" u="sng" dirty="0">
                <a:latin typeface="+mn-lt"/>
              </a:rPr>
            </a:br>
            <a:br>
              <a:rPr lang="en-GB" sz="2400" dirty="0">
                <a:latin typeface="+mn-lt"/>
              </a:rPr>
            </a:br>
            <a:r>
              <a:rPr lang="en-GB" sz="2400" dirty="0">
                <a:latin typeface="+mn-lt"/>
              </a:rPr>
              <a:t>They will also have a </a:t>
            </a:r>
            <a:r>
              <a:rPr lang="en-GB" sz="2400" b="1" dirty="0">
                <a:latin typeface="+mn-lt"/>
              </a:rPr>
              <a:t>‘reading for pleasure’ book </a:t>
            </a:r>
            <a:r>
              <a:rPr lang="en-GB" sz="2400" dirty="0">
                <a:latin typeface="+mn-lt"/>
              </a:rPr>
              <a:t>from the library. This is a book of their choice and is designed to be read to them by an adult or read independently to encourage an enjoyment of reading.</a:t>
            </a:r>
            <a:br>
              <a:rPr lang="en-GB" sz="2400" dirty="0">
                <a:latin typeface="+mn-lt"/>
              </a:rPr>
            </a:br>
            <a:br>
              <a:rPr lang="en-GB" sz="2400" dirty="0">
                <a:latin typeface="+mn-lt"/>
              </a:rPr>
            </a:br>
            <a:r>
              <a:rPr lang="en-GB" sz="2400" dirty="0">
                <a:latin typeface="+mn-lt"/>
              </a:rPr>
              <a:t>All classes visit the school library every week, and Whitton library once a term. </a:t>
            </a:r>
            <a:endParaRPr lang="en-GB" sz="2000" dirty="0">
              <a:latin typeface="+mn-lt"/>
            </a:endParaRPr>
          </a:p>
        </p:txBody>
      </p:sp>
      <p:sp>
        <p:nvSpPr>
          <p:cNvPr id="3" name="Rectangle 2"/>
          <p:cNvSpPr/>
          <p:nvPr/>
        </p:nvSpPr>
        <p:spPr>
          <a:xfrm>
            <a:off x="556953" y="348712"/>
            <a:ext cx="11163992" cy="769441"/>
          </a:xfrm>
          <a:prstGeom prst="rect">
            <a:avLst/>
          </a:prstGeom>
          <a:solidFill>
            <a:schemeClr val="bg1">
              <a:lumMod val="85000"/>
            </a:schemeClr>
          </a:solidFill>
          <a:ln w="38100">
            <a:solidFill>
              <a:schemeClr val="tx1"/>
            </a:solidFill>
          </a:ln>
        </p:spPr>
        <p:txBody>
          <a:bodyPr wrap="square">
            <a:spAutoFit/>
          </a:bodyPr>
          <a:lstStyle/>
          <a:p>
            <a:pPr algn="ctr"/>
            <a:r>
              <a:rPr lang="en-GB" sz="4400" dirty="0"/>
              <a:t>Reading is at the heart of our curriculum</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2430" y="77723"/>
            <a:ext cx="846000" cy="820597"/>
          </a:xfrm>
          <a:prstGeom prst="rect">
            <a:avLst/>
          </a:prstGeom>
          <a:ln w="28575">
            <a:solidFill>
              <a:schemeClr val="tx1"/>
            </a:solidFill>
          </a:ln>
        </p:spPr>
      </p:pic>
      <p:sp>
        <p:nvSpPr>
          <p:cNvPr id="5" name="Rectangle 4">
            <a:extLst>
              <a:ext uri="{FF2B5EF4-FFF2-40B4-BE49-F238E27FC236}">
                <a16:creationId xmlns:a16="http://schemas.microsoft.com/office/drawing/2014/main" id="{E98E96B0-BAEA-486A-B1DC-338B66EB2980}"/>
              </a:ext>
            </a:extLst>
          </p:cNvPr>
          <p:cNvSpPr/>
          <p:nvPr/>
        </p:nvSpPr>
        <p:spPr>
          <a:xfrm>
            <a:off x="556953" y="1281887"/>
            <a:ext cx="11163992" cy="407035"/>
          </a:xfrm>
          <a:prstGeom prst="rect">
            <a:avLst/>
          </a:prstGeom>
          <a:solidFill>
            <a:schemeClr val="accent4">
              <a:lumMod val="20000"/>
              <a:lumOff val="80000"/>
            </a:schemeClr>
          </a:solidFill>
        </p:spPr>
        <p:txBody>
          <a:bodyPr wrap="square">
            <a:spAutoFit/>
          </a:bodyPr>
          <a:lstStyle/>
          <a:p>
            <a:pPr algn="ctr">
              <a:lnSpc>
                <a:spcPct val="107000"/>
              </a:lnSpc>
              <a:spcAft>
                <a:spcPts val="800"/>
              </a:spcAft>
            </a:pPr>
            <a:r>
              <a:rPr lang="en-GB" sz="2000" b="1" i="1" dirty="0">
                <a:latin typeface="Calibri" panose="020F0502020204030204" pitchFamily="34" charset="0"/>
                <a:ea typeface="Calibri" panose="020F0502020204030204" pitchFamily="34" charset="0"/>
                <a:cs typeface="Times New Roman" panose="02020603050405020304" pitchFamily="18" charset="0"/>
              </a:rPr>
              <a:t>The single biggest predictor of high academic achievement is reading to children every day. </a:t>
            </a:r>
            <a:endParaRPr lang="en-GB" sz="1600" b="1" i="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250352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C4C3E9-C08F-4092-9D8C-0FED2D7D978B}"/>
              </a:ext>
            </a:extLst>
          </p:cNvPr>
          <p:cNvSpPr/>
          <p:nvPr/>
        </p:nvSpPr>
        <p:spPr>
          <a:xfrm>
            <a:off x="175846" y="1700536"/>
            <a:ext cx="11826134" cy="4401205"/>
          </a:xfrm>
          <a:prstGeom prst="rect">
            <a:avLst/>
          </a:prstGeom>
          <a:solidFill>
            <a:schemeClr val="bg1"/>
          </a:solidFill>
          <a:ln w="38100">
            <a:solidFill>
              <a:schemeClr val="tx1"/>
            </a:solidFill>
          </a:ln>
        </p:spPr>
        <p:txBody>
          <a:bodyPr wrap="square">
            <a:spAutoFit/>
          </a:bodyPr>
          <a:lstStyle/>
          <a:p>
            <a:pPr algn="ctr"/>
            <a:r>
              <a:rPr lang="en-GB" sz="2000" dirty="0"/>
              <a:t>We are an inclusive school and work hard to foster a sense of belonging for everyone in the school community.  </a:t>
            </a:r>
          </a:p>
          <a:p>
            <a:pPr algn="ctr"/>
            <a:endParaRPr lang="en-GB" sz="2000" dirty="0"/>
          </a:p>
          <a:p>
            <a:pPr algn="ctr"/>
            <a:r>
              <a:rPr lang="en-GB" sz="2000" dirty="0"/>
              <a:t>Our size of school means that all the children are well known to staff and each other and we are able to respond to the needs and interests of our children. </a:t>
            </a:r>
          </a:p>
          <a:p>
            <a:pPr algn="ctr"/>
            <a:endParaRPr lang="en-GB" sz="2000" dirty="0"/>
          </a:p>
          <a:p>
            <a:pPr algn="ctr"/>
            <a:r>
              <a:rPr lang="en-GB" sz="2000" dirty="0"/>
              <a:t>Our curriculum has been carefully designed to represent our school community and to broaden children’s horizons.   We support families in need and children who are experiencing challenges, both in the short and longer term.  Children with special educational needs and disabilities are supported to make progress at a pace suitable to them and we work collaboratively with you to prepare them for the next stages of their education. </a:t>
            </a:r>
          </a:p>
          <a:p>
            <a:pPr algn="ctr"/>
            <a:endParaRPr lang="en-GB" sz="2000" dirty="0"/>
          </a:p>
          <a:p>
            <a:pPr algn="ctr"/>
            <a:r>
              <a:rPr lang="en-GB" sz="2000" dirty="0"/>
              <a:t>We celebrate diversity and are always looking for ways to develop our offer to represent the school community and children’s life experiences.  Our staff engage actively in continued professional development and work alongside outside agencies such as therapists, speech and language, social care and health workers to do the best for each child. </a:t>
            </a:r>
          </a:p>
        </p:txBody>
      </p:sp>
      <p:sp>
        <p:nvSpPr>
          <p:cNvPr id="4" name="Rectangle 3">
            <a:extLst>
              <a:ext uri="{FF2B5EF4-FFF2-40B4-BE49-F238E27FC236}">
                <a16:creationId xmlns:a16="http://schemas.microsoft.com/office/drawing/2014/main" id="{0FA24E19-7ED3-46F5-81FC-AC3905F1279E}"/>
              </a:ext>
            </a:extLst>
          </p:cNvPr>
          <p:cNvSpPr/>
          <p:nvPr/>
        </p:nvSpPr>
        <p:spPr>
          <a:xfrm>
            <a:off x="680696" y="459571"/>
            <a:ext cx="10881359" cy="830997"/>
          </a:xfrm>
          <a:prstGeom prst="rect">
            <a:avLst/>
          </a:prstGeom>
          <a:solidFill>
            <a:schemeClr val="bg1">
              <a:lumMod val="85000"/>
            </a:schemeClr>
          </a:solidFill>
          <a:ln w="38100">
            <a:solidFill>
              <a:schemeClr val="tx1"/>
            </a:solidFill>
          </a:ln>
        </p:spPr>
        <p:txBody>
          <a:bodyPr wrap="square">
            <a:spAutoFit/>
          </a:bodyPr>
          <a:lstStyle/>
          <a:p>
            <a:pPr algn="ctr"/>
            <a:r>
              <a:rPr lang="en-GB" sz="4800" dirty="0"/>
              <a:t>INCLUSION</a:t>
            </a:r>
          </a:p>
        </p:txBody>
      </p:sp>
      <p:pic>
        <p:nvPicPr>
          <p:cNvPr id="3" name="Picture 2">
            <a:extLst>
              <a:ext uri="{FF2B5EF4-FFF2-40B4-BE49-F238E27FC236}">
                <a16:creationId xmlns:a16="http://schemas.microsoft.com/office/drawing/2014/main" id="{31CA2894-93BA-4438-90CD-876CC84735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2129" y="186237"/>
            <a:ext cx="879851" cy="913247"/>
          </a:xfrm>
          <a:prstGeom prst="rect">
            <a:avLst/>
          </a:prstGeom>
          <a:ln w="28575">
            <a:solidFill>
              <a:schemeClr val="tx1"/>
            </a:solidFill>
          </a:ln>
        </p:spPr>
      </p:pic>
    </p:spTree>
    <p:extLst>
      <p:ext uri="{BB962C8B-B14F-4D97-AF65-F5344CB8AC3E}">
        <p14:creationId xmlns:p14="http://schemas.microsoft.com/office/powerpoint/2010/main" val="10595662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21968" y="97690"/>
            <a:ext cx="11717628" cy="584775"/>
          </a:xfrm>
          <a:prstGeom prst="rect">
            <a:avLst/>
          </a:prstGeom>
          <a:solidFill>
            <a:schemeClr val="bg1"/>
          </a:solidFill>
          <a:ln w="38100">
            <a:solidFill>
              <a:schemeClr val="tx1"/>
            </a:solidFill>
          </a:ln>
        </p:spPr>
        <p:txBody>
          <a:bodyPr wrap="square" rtlCol="0">
            <a:spAutoFit/>
          </a:bodyPr>
          <a:lstStyle/>
          <a:p>
            <a:r>
              <a:rPr lang="en-GB" sz="3200" b="1" dirty="0"/>
              <a:t>Attendance</a:t>
            </a:r>
          </a:p>
        </p:txBody>
      </p:sp>
      <p:sp>
        <p:nvSpPr>
          <p:cNvPr id="2" name="Rectangle 1">
            <a:extLst>
              <a:ext uri="{FF2B5EF4-FFF2-40B4-BE49-F238E27FC236}">
                <a16:creationId xmlns:a16="http://schemas.microsoft.com/office/drawing/2014/main" id="{1A8F85BF-A423-4777-BECF-DCADE148F3CD}"/>
              </a:ext>
            </a:extLst>
          </p:cNvPr>
          <p:cNvSpPr/>
          <p:nvPr/>
        </p:nvSpPr>
        <p:spPr>
          <a:xfrm>
            <a:off x="321970" y="1952398"/>
            <a:ext cx="11717626" cy="1168269"/>
          </a:xfrm>
          <a:prstGeom prst="rect">
            <a:avLst/>
          </a:prstGeom>
          <a:solidFill>
            <a:schemeClr val="bg1"/>
          </a:solidFill>
          <a:ln>
            <a:solidFill>
              <a:schemeClr val="tx1"/>
            </a:solidFill>
          </a:ln>
        </p:spPr>
        <p:txBody>
          <a:bodyPr wrap="square">
            <a:spAutoFit/>
          </a:bodyPr>
          <a:lstStyle/>
          <a:p>
            <a:pPr>
              <a:lnSpc>
                <a:spcPct val="107000"/>
              </a:lnSpc>
              <a:spcAft>
                <a:spcPts val="800"/>
              </a:spcAft>
            </a:pPr>
            <a:r>
              <a:rPr lang="en-GB" sz="2000" b="1" i="1" dirty="0">
                <a:latin typeface="Calibri" panose="020F0502020204030204" pitchFamily="34" charset="0"/>
                <a:ea typeface="Calibri" panose="020F0502020204030204" pitchFamily="34" charset="0"/>
                <a:cs typeface="Times New Roman" panose="02020603050405020304" pitchFamily="18" charset="0"/>
              </a:rPr>
              <a:t>What are the main issues? </a:t>
            </a:r>
            <a:r>
              <a:rPr lang="en-GB" sz="2000" dirty="0">
                <a:latin typeface="Calibri" panose="020F0502020204030204" pitchFamily="34" charset="0"/>
                <a:ea typeface="Calibri" panose="020F0502020204030204" pitchFamily="34" charset="0"/>
                <a:cs typeface="Times New Roman" panose="02020603050405020304" pitchFamily="18" charset="0"/>
              </a:rPr>
              <a:t>holidays taken during term time; ad-hoc days off when the child is well enough to come to school </a:t>
            </a:r>
          </a:p>
          <a:p>
            <a:pPr>
              <a:lnSpc>
                <a:spcPct val="107000"/>
              </a:lnSpc>
              <a:spcAft>
                <a:spcPts val="800"/>
              </a:spcAft>
            </a:pPr>
            <a:r>
              <a:rPr lang="en-GB" sz="2000" b="1" i="1" dirty="0">
                <a:latin typeface="Calibri" panose="020F0502020204030204" pitchFamily="34" charset="0"/>
                <a:ea typeface="Calibri" panose="020F0502020204030204" pitchFamily="34" charset="0"/>
                <a:cs typeface="Times New Roman" panose="02020603050405020304" pitchFamily="18" charset="0"/>
              </a:rPr>
              <a:t>What are some of the other reasons? </a:t>
            </a:r>
            <a:r>
              <a:rPr lang="en-GB" sz="2000" dirty="0">
                <a:latin typeface="Calibri" panose="020F0502020204030204" pitchFamily="34" charset="0"/>
                <a:ea typeface="Calibri" panose="020F0502020204030204" pitchFamily="34" charset="0"/>
                <a:cs typeface="Times New Roman" panose="02020603050405020304" pitchFamily="18" charset="0"/>
              </a:rPr>
              <a:t>A child not wanting to come to school; anxieties </a:t>
            </a:r>
          </a:p>
        </p:txBody>
      </p:sp>
      <p:sp>
        <p:nvSpPr>
          <p:cNvPr id="3" name="Rectangle 2">
            <a:extLst>
              <a:ext uri="{FF2B5EF4-FFF2-40B4-BE49-F238E27FC236}">
                <a16:creationId xmlns:a16="http://schemas.microsoft.com/office/drawing/2014/main" id="{8C3ED19F-714E-46FD-8536-7B3E5F4BA6F4}"/>
              </a:ext>
            </a:extLst>
          </p:cNvPr>
          <p:cNvSpPr/>
          <p:nvPr/>
        </p:nvSpPr>
        <p:spPr>
          <a:xfrm>
            <a:off x="321969" y="757027"/>
            <a:ext cx="11717627" cy="1065676"/>
          </a:xfrm>
          <a:prstGeom prst="rect">
            <a:avLst/>
          </a:prstGeom>
          <a:solidFill>
            <a:schemeClr val="bg1"/>
          </a:solidFill>
          <a:ln>
            <a:solidFill>
              <a:schemeClr val="tx1"/>
            </a:solidFill>
          </a:ln>
        </p:spPr>
        <p:txBody>
          <a:bodyPr wrap="square">
            <a:spAutoFit/>
          </a:bodyPr>
          <a:lstStyle/>
          <a:p>
            <a:pPr>
              <a:lnSpc>
                <a:spcPct val="107000"/>
              </a:lnSpc>
              <a:spcAft>
                <a:spcPts val="800"/>
              </a:spcAft>
            </a:pPr>
            <a:r>
              <a:rPr lang="en-GB" sz="2000" dirty="0">
                <a:latin typeface="Calibri" panose="020F0502020204030204" pitchFamily="34" charset="0"/>
                <a:ea typeface="Calibri" panose="020F0502020204030204" pitchFamily="34" charset="0"/>
                <a:cs typeface="Times New Roman" panose="02020603050405020304" pitchFamily="18" charset="0"/>
              </a:rPr>
              <a:t>The good news… 96.96% 2025 / 26 (surpassed DfE target of 96.5%). This represents 210 more days of school attendance than last year, this equates to over a whole school years’ worth of extra days our pupils were in school. </a:t>
            </a:r>
          </a:p>
        </p:txBody>
      </p:sp>
      <p:sp>
        <p:nvSpPr>
          <p:cNvPr id="7" name="TextBox 6">
            <a:extLst>
              <a:ext uri="{FF2B5EF4-FFF2-40B4-BE49-F238E27FC236}">
                <a16:creationId xmlns:a16="http://schemas.microsoft.com/office/drawing/2014/main" id="{4CCBBBA9-1362-7385-761E-575232DF9F43}"/>
              </a:ext>
            </a:extLst>
          </p:cNvPr>
          <p:cNvSpPr txBox="1"/>
          <p:nvPr/>
        </p:nvSpPr>
        <p:spPr>
          <a:xfrm>
            <a:off x="321972" y="3250362"/>
            <a:ext cx="11717626" cy="523220"/>
          </a:xfrm>
          <a:prstGeom prst="rect">
            <a:avLst/>
          </a:prstGeom>
          <a:solidFill>
            <a:schemeClr val="bg1"/>
          </a:solidFill>
          <a:ln w="38100">
            <a:solidFill>
              <a:schemeClr val="tx1"/>
            </a:solidFill>
          </a:ln>
        </p:spPr>
        <p:txBody>
          <a:bodyPr wrap="square">
            <a:spAutoFit/>
          </a:bodyPr>
          <a:lstStyle/>
          <a:p>
            <a:r>
              <a:rPr lang="en-GB" sz="2800" b="1" dirty="0"/>
              <a:t>Attendance – why is it important for my child to be in school everyday?</a:t>
            </a:r>
          </a:p>
        </p:txBody>
      </p:sp>
      <p:sp>
        <p:nvSpPr>
          <p:cNvPr id="9" name="TextBox 8">
            <a:extLst>
              <a:ext uri="{FF2B5EF4-FFF2-40B4-BE49-F238E27FC236}">
                <a16:creationId xmlns:a16="http://schemas.microsoft.com/office/drawing/2014/main" id="{F345928B-5D90-C7F6-B6F5-F7A45DB6B414}"/>
              </a:ext>
            </a:extLst>
          </p:cNvPr>
          <p:cNvSpPr txBox="1"/>
          <p:nvPr/>
        </p:nvSpPr>
        <p:spPr>
          <a:xfrm>
            <a:off x="364013" y="3933144"/>
            <a:ext cx="11717626" cy="2361416"/>
          </a:xfrm>
          <a:prstGeom prst="rect">
            <a:avLst/>
          </a:prstGeom>
          <a:solidFill>
            <a:schemeClr val="bg1"/>
          </a:solidFill>
          <a:ln w="3175">
            <a:solidFill>
              <a:schemeClr val="tx1"/>
            </a:solidFill>
          </a:ln>
        </p:spPr>
        <p:txBody>
          <a:bodyPr wrap="square">
            <a:spAutoFit/>
          </a:bodyPr>
          <a:lstStyle/>
          <a:p>
            <a:pPr marL="285750" indent="-285750">
              <a:lnSpc>
                <a:spcPct val="107000"/>
              </a:lnSpc>
              <a:spcAft>
                <a:spcPts val="800"/>
              </a:spcAft>
              <a:buFont typeface="Arial" panose="020B0604020202020204" pitchFamily="34" charset="0"/>
              <a:buChar char="•"/>
            </a:pPr>
            <a:r>
              <a:rPr lang="en-GB" sz="2000" dirty="0">
                <a:latin typeface="Calibri" panose="020F0502020204030204" pitchFamily="34" charset="0"/>
                <a:ea typeface="Calibri" panose="020F0502020204030204" pitchFamily="34" charset="0"/>
                <a:cs typeface="Times New Roman" panose="02020603050405020304" pitchFamily="18" charset="0"/>
              </a:rPr>
              <a:t>Avoid l</a:t>
            </a:r>
            <a:r>
              <a:rPr lang="en-GB" sz="2000" dirty="0">
                <a:effectLst/>
                <a:latin typeface="Calibri" panose="020F0502020204030204" pitchFamily="34" charset="0"/>
                <a:ea typeface="Calibri" panose="020F0502020204030204" pitchFamily="34" charset="0"/>
                <a:cs typeface="Times New Roman" panose="02020603050405020304" pitchFamily="18" charset="0"/>
              </a:rPr>
              <a:t>ost learning – helps to school to provide support for your child to keep up, rather than have to catch up. </a:t>
            </a:r>
          </a:p>
          <a:p>
            <a:pPr marL="285750" indent="-285750">
              <a:lnSpc>
                <a:spcPct val="107000"/>
              </a:lnSpc>
              <a:spcAft>
                <a:spcPts val="800"/>
              </a:spcAft>
              <a:buFont typeface="Arial" panose="020B0604020202020204" pitchFamily="34" charset="0"/>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Life lessons – responsibilities; being on time; respect for other people’s time; preparation for secondary school and</a:t>
            </a:r>
            <a:r>
              <a:rPr lang="en-GB" sz="2000" dirty="0">
                <a:latin typeface="Calibri" panose="020F0502020204030204" pitchFamily="34" charset="0"/>
                <a:ea typeface="Calibri" panose="020F0502020204030204" pitchFamily="34" charset="0"/>
                <a:cs typeface="Times New Roman" panose="02020603050405020304" pitchFamily="18" charset="0"/>
              </a:rPr>
              <a:t> responsibilities of working</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Potential impact on friendships and missing out on experiencing wider curriculum events</a:t>
            </a:r>
          </a:p>
          <a:p>
            <a:pPr marL="285750" indent="-285750">
              <a:lnSpc>
                <a:spcPct val="107000"/>
              </a:lnSpc>
              <a:spcAft>
                <a:spcPts val="800"/>
              </a:spcAft>
              <a:buFont typeface="Arial" panose="020B0604020202020204" pitchFamily="34" charset="0"/>
              <a:buChar char="•"/>
            </a:pPr>
            <a:r>
              <a:rPr lang="en-GB" sz="2000" dirty="0">
                <a:effectLst/>
                <a:latin typeface="Calibri" panose="020F0502020204030204" pitchFamily="34" charset="0"/>
                <a:ea typeface="Calibri" panose="020F0502020204030204" pitchFamily="34" charset="0"/>
                <a:cs typeface="Times New Roman" panose="02020603050405020304" pitchFamily="18" charset="0"/>
              </a:rPr>
              <a:t>OFTSED judge schools on poor attendance – we all play our part in achieving positive OFSTED judgements</a:t>
            </a:r>
          </a:p>
        </p:txBody>
      </p:sp>
    </p:spTree>
    <p:extLst>
      <p:ext uri="{BB962C8B-B14F-4D97-AF65-F5344CB8AC3E}">
        <p14:creationId xmlns:p14="http://schemas.microsoft.com/office/powerpoint/2010/main" val="6790071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1A37CEAF-D8DE-4536-926D-A01C723971BD}"/>
              </a:ext>
            </a:extLst>
          </p:cNvPr>
          <p:cNvGraphicFramePr>
            <a:graphicFrameLocks noGrp="1"/>
          </p:cNvGraphicFramePr>
          <p:nvPr>
            <p:extLst>
              <p:ext uri="{D42A27DB-BD31-4B8C-83A1-F6EECF244321}">
                <p14:modId xmlns:p14="http://schemas.microsoft.com/office/powerpoint/2010/main" val="1235207650"/>
              </p:ext>
            </p:extLst>
          </p:nvPr>
        </p:nvGraphicFramePr>
        <p:xfrm>
          <a:off x="1876927" y="218938"/>
          <a:ext cx="9071810" cy="6446223"/>
        </p:xfrm>
        <a:graphic>
          <a:graphicData uri="http://schemas.openxmlformats.org/drawingml/2006/table">
            <a:tbl>
              <a:tblPr firstRow="1" firstCol="1" bandRow="1"/>
              <a:tblGrid>
                <a:gridCol w="1296336">
                  <a:extLst>
                    <a:ext uri="{9D8B030D-6E8A-4147-A177-3AD203B41FA5}">
                      <a16:colId xmlns:a16="http://schemas.microsoft.com/office/drawing/2014/main" val="2321030581"/>
                    </a:ext>
                  </a:extLst>
                </a:gridCol>
                <a:gridCol w="1206232">
                  <a:extLst>
                    <a:ext uri="{9D8B030D-6E8A-4147-A177-3AD203B41FA5}">
                      <a16:colId xmlns:a16="http://schemas.microsoft.com/office/drawing/2014/main" val="4221542165"/>
                    </a:ext>
                  </a:extLst>
                </a:gridCol>
                <a:gridCol w="1491814">
                  <a:extLst>
                    <a:ext uri="{9D8B030D-6E8A-4147-A177-3AD203B41FA5}">
                      <a16:colId xmlns:a16="http://schemas.microsoft.com/office/drawing/2014/main" val="3934409969"/>
                    </a:ext>
                  </a:extLst>
                </a:gridCol>
                <a:gridCol w="1352272">
                  <a:extLst>
                    <a:ext uri="{9D8B030D-6E8A-4147-A177-3AD203B41FA5}">
                      <a16:colId xmlns:a16="http://schemas.microsoft.com/office/drawing/2014/main" val="475279976"/>
                    </a:ext>
                  </a:extLst>
                </a:gridCol>
                <a:gridCol w="1347394">
                  <a:extLst>
                    <a:ext uri="{9D8B030D-6E8A-4147-A177-3AD203B41FA5}">
                      <a16:colId xmlns:a16="http://schemas.microsoft.com/office/drawing/2014/main" val="3942456686"/>
                    </a:ext>
                  </a:extLst>
                </a:gridCol>
                <a:gridCol w="1368527">
                  <a:extLst>
                    <a:ext uri="{9D8B030D-6E8A-4147-A177-3AD203B41FA5}">
                      <a16:colId xmlns:a16="http://schemas.microsoft.com/office/drawing/2014/main" val="2416677298"/>
                    </a:ext>
                  </a:extLst>
                </a:gridCol>
                <a:gridCol w="1009235">
                  <a:extLst>
                    <a:ext uri="{9D8B030D-6E8A-4147-A177-3AD203B41FA5}">
                      <a16:colId xmlns:a16="http://schemas.microsoft.com/office/drawing/2014/main" val="4124115144"/>
                    </a:ext>
                  </a:extLst>
                </a:gridCol>
              </a:tblGrid>
              <a:tr h="440988">
                <a:tc rowSpan="8">
                  <a:txBody>
                    <a:bodyPr/>
                    <a:lstStyle/>
                    <a:p>
                      <a:pPr marL="71755" marR="71755" algn="ctr">
                        <a:lnSpc>
                          <a:spcPct val="105000"/>
                        </a:lnSpc>
                        <a:spcAft>
                          <a:spcPts val="0"/>
                        </a:spcAft>
                      </a:pPr>
                      <a:endParaRPr lang="en-GB" sz="3200" b="1" dirty="0">
                        <a:effectLst/>
                        <a:latin typeface="Calibri" panose="020F0502020204030204" pitchFamily="34" charset="0"/>
                        <a:ea typeface="Times New Roman" panose="02020603050405020304" pitchFamily="18" charset="0"/>
                      </a:endParaRPr>
                    </a:p>
                    <a:p>
                      <a:pPr marL="71755" marR="71755" algn="ctr">
                        <a:lnSpc>
                          <a:spcPct val="105000"/>
                        </a:lnSpc>
                        <a:spcAft>
                          <a:spcPts val="0"/>
                        </a:spcAft>
                      </a:pPr>
                      <a:r>
                        <a:rPr lang="en-GB" sz="3200" b="1" dirty="0">
                          <a:effectLst/>
                          <a:latin typeface="Calibri" panose="020F0502020204030204" pitchFamily="34" charset="0"/>
                          <a:ea typeface="Times New Roman" panose="02020603050405020304" pitchFamily="18" charset="0"/>
                        </a:rPr>
                        <a:t>365 DAYS A YEAR</a:t>
                      </a:r>
                      <a:endParaRPr lang="en-GB" sz="4400" dirty="0">
                        <a:effectLst/>
                        <a:latin typeface="Times New Roman" panose="02020603050405020304" pitchFamily="18" charset="0"/>
                        <a:ea typeface="Times New Roman" panose="02020603050405020304" pitchFamily="18" charset="0"/>
                      </a:endParaRPr>
                    </a:p>
                  </a:txBody>
                  <a:tcPr marL="0" marR="0"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6">
                  <a:txBody>
                    <a:bodyPr/>
                    <a:lstStyle/>
                    <a:p>
                      <a:pPr algn="ctr">
                        <a:lnSpc>
                          <a:spcPct val="105000"/>
                        </a:lnSpc>
                        <a:spcAft>
                          <a:spcPts val="0"/>
                        </a:spcAft>
                      </a:pPr>
                      <a:r>
                        <a:rPr lang="en-GB" sz="2000" b="1" dirty="0">
                          <a:effectLst/>
                          <a:latin typeface="Calibri" panose="020F0502020204030204" pitchFamily="34" charset="0"/>
                          <a:ea typeface="Times New Roman" panose="02020603050405020304" pitchFamily="18" charset="0"/>
                        </a:rPr>
                        <a:t>175 NON-SCHOOL</a:t>
                      </a:r>
                      <a:r>
                        <a:rPr lang="en-GB" sz="2000" dirty="0">
                          <a:effectLst/>
                          <a:latin typeface="Calibri" panose="020F0502020204030204" pitchFamily="34" charset="0"/>
                          <a:ea typeface="Times New Roman" panose="02020603050405020304" pitchFamily="18" charset="0"/>
                        </a:rPr>
                        <a:t> </a:t>
                      </a:r>
                      <a:r>
                        <a:rPr lang="en-GB" sz="2000" b="1" dirty="0">
                          <a:effectLst/>
                          <a:latin typeface="Calibri" panose="020F0502020204030204" pitchFamily="34" charset="0"/>
                          <a:ea typeface="Times New Roman" panose="02020603050405020304" pitchFamily="18" charset="0"/>
                        </a:rPr>
                        <a:t>DAYS A YEAR</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175 days to spend on family time, visits, holidays and other appointments</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371777714"/>
                  </a:ext>
                </a:extLst>
              </a:tr>
              <a:tr h="516241">
                <a:tc vMerge="1">
                  <a:txBody>
                    <a:bodyPr/>
                    <a:lstStyle/>
                    <a:p>
                      <a:endParaRPr lang="en-GB"/>
                    </a:p>
                  </a:txBody>
                  <a:tcPr/>
                </a:tc>
                <a:tc rowSpan="6">
                  <a:txBody>
                    <a:bodyPr/>
                    <a:lstStyle/>
                    <a:p>
                      <a:pPr algn="ctr">
                        <a:lnSpc>
                          <a:spcPct val="105000"/>
                        </a:lnSpc>
                        <a:spcAft>
                          <a:spcPts val="0"/>
                        </a:spcAft>
                      </a:pPr>
                      <a:r>
                        <a:rPr lang="en-GB" sz="1800" kern="1400" dirty="0">
                          <a:solidFill>
                            <a:srgbClr val="000000"/>
                          </a:solidFill>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190</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SCHOOL DAYS</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IN EACH YEAR</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hangingPunct="0">
                        <a:lnSpc>
                          <a:spcPct val="105000"/>
                        </a:lnSpc>
                        <a:spcAft>
                          <a:spcPts val="0"/>
                        </a:spcAft>
                      </a:pPr>
                      <a:r>
                        <a:rPr lang="en-GB" sz="1800" dirty="0">
                          <a:effectLst/>
                          <a:latin typeface="Calibri" panose="020F0502020204030204" pitchFamily="34" charset="0"/>
                          <a:ea typeface="Times New Roman" panose="02020603050405020304" pitchFamily="18" charset="0"/>
                        </a:rPr>
                        <a:t>190 days for your child’s education</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kern="1400" dirty="0">
                          <a:solidFill>
                            <a:srgbClr val="000000"/>
                          </a:solidFill>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10 days absence</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rowSpan="2">
                  <a:txBody>
                    <a:bodyPr/>
                    <a:lstStyle/>
                    <a:p>
                      <a:pPr algn="ctr">
                        <a:lnSpc>
                          <a:spcPct val="105000"/>
                        </a:lnSpc>
                        <a:spcAft>
                          <a:spcPts val="0"/>
                        </a:spcAft>
                      </a:pPr>
                      <a:r>
                        <a:rPr lang="en-GB" sz="1800" kern="1400" dirty="0">
                          <a:solidFill>
                            <a:srgbClr val="000000"/>
                          </a:solidFill>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20 days absence</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rowSpan="3">
                  <a:txBody>
                    <a:bodyPr/>
                    <a:lstStyle/>
                    <a:p>
                      <a:pPr algn="ctr">
                        <a:lnSpc>
                          <a:spcPct val="105000"/>
                        </a:lnSpc>
                        <a:spcAft>
                          <a:spcPts val="0"/>
                        </a:spcAft>
                      </a:pPr>
                      <a:r>
                        <a:rPr lang="en-GB" sz="1800" kern="1400" dirty="0">
                          <a:solidFill>
                            <a:srgbClr val="000000"/>
                          </a:solidFill>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29 days absence</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Half a term missed</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rowSpan="4">
                  <a:txBody>
                    <a:bodyPr/>
                    <a:lstStyle/>
                    <a:p>
                      <a:pPr algn="ctr">
                        <a:lnSpc>
                          <a:spcPct val="105000"/>
                        </a:lnSpc>
                        <a:spcAft>
                          <a:spcPts val="0"/>
                        </a:spcAft>
                      </a:pPr>
                      <a:r>
                        <a:rPr lang="en-GB" sz="1800" kern="1400" dirty="0">
                          <a:solidFill>
                            <a:srgbClr val="000000"/>
                          </a:solidFill>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38 days absence</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rowSpan="5">
                  <a:txBody>
                    <a:bodyPr/>
                    <a:lstStyle/>
                    <a:p>
                      <a:pPr algn="ctr">
                        <a:lnSpc>
                          <a:spcPct val="105000"/>
                        </a:lnSpc>
                        <a:spcAft>
                          <a:spcPts val="0"/>
                        </a:spcAft>
                      </a:pPr>
                      <a:r>
                        <a:rPr lang="en-GB" sz="1800" kern="1400" dirty="0">
                          <a:solidFill>
                            <a:srgbClr val="000000"/>
                          </a:solidFill>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47 days absence,</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over two months missed</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039676525"/>
                  </a:ext>
                </a:extLst>
              </a:tr>
              <a:tr h="174738">
                <a:tc vMerge="1">
                  <a:txBody>
                    <a:bodyPr/>
                    <a:lstStyle/>
                    <a:p>
                      <a:endParaRPr lang="en-GB"/>
                    </a:p>
                  </a:txBody>
                  <a:tcPr/>
                </a:tc>
                <a:tc vMerge="1">
                  <a:txBody>
                    <a:bodyPr/>
                    <a:lstStyle/>
                    <a:p>
                      <a:endParaRPr lang="en-GB"/>
                    </a:p>
                  </a:txBody>
                  <a:tcPr/>
                </a:tc>
                <a:tc rowSpan="5">
                  <a:txBody>
                    <a:bodyPr/>
                    <a:lstStyle/>
                    <a:p>
                      <a:pPr algn="ctr">
                        <a:lnSpc>
                          <a:spcPct val="105000"/>
                        </a:lnSpc>
                        <a:spcAft>
                          <a:spcPts val="0"/>
                        </a:spcAft>
                      </a:pPr>
                      <a:r>
                        <a:rPr lang="en-GB" sz="1800" kern="1400">
                          <a:solidFill>
                            <a:srgbClr val="000000"/>
                          </a:solidFill>
                          <a:effectLst/>
                          <a:latin typeface="Calibri" panose="020F0502020204030204" pitchFamily="34" charset="0"/>
                          <a:ea typeface="Times New Roman" panose="02020603050405020304" pitchFamily="18" charset="0"/>
                        </a:rPr>
                        <a:t> </a:t>
                      </a:r>
                      <a:endParaRPr lang="en-GB" sz="280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a:effectLst/>
                          <a:latin typeface="Calibri" panose="020F0502020204030204" pitchFamily="34" charset="0"/>
                          <a:ea typeface="Times New Roman" panose="02020603050405020304" pitchFamily="18" charset="0"/>
                        </a:rPr>
                        <a:t>180</a:t>
                      </a:r>
                      <a:endParaRPr lang="en-GB" sz="280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a:effectLst/>
                          <a:latin typeface="Calibri" panose="020F0502020204030204" pitchFamily="34" charset="0"/>
                          <a:ea typeface="Times New Roman" panose="02020603050405020304" pitchFamily="18" charset="0"/>
                        </a:rPr>
                        <a:t>DAYS OF SCHOOL</a:t>
                      </a:r>
                      <a:endParaRPr lang="en-GB" sz="280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4263806817"/>
                  </a:ext>
                </a:extLst>
              </a:tr>
              <a:tr h="113553">
                <a:tc vMerge="1">
                  <a:txBody>
                    <a:bodyPr/>
                    <a:lstStyle/>
                    <a:p>
                      <a:endParaRPr lang="en-GB"/>
                    </a:p>
                  </a:txBody>
                  <a:tcPr/>
                </a:tc>
                <a:tc vMerge="1">
                  <a:txBody>
                    <a:bodyPr/>
                    <a:lstStyle/>
                    <a:p>
                      <a:endParaRPr lang="en-GB"/>
                    </a:p>
                  </a:txBody>
                  <a:tcPr/>
                </a:tc>
                <a:tc vMerge="1">
                  <a:txBody>
                    <a:bodyPr/>
                    <a:lstStyle/>
                    <a:p>
                      <a:endParaRPr lang="en-GB"/>
                    </a:p>
                  </a:txBody>
                  <a:tcPr/>
                </a:tc>
                <a:tc rowSpan="4">
                  <a:txBody>
                    <a:bodyPr/>
                    <a:lstStyle/>
                    <a:p>
                      <a:pPr algn="ctr">
                        <a:lnSpc>
                          <a:spcPct val="105000"/>
                        </a:lnSpc>
                        <a:spcAft>
                          <a:spcPts val="0"/>
                        </a:spcAft>
                      </a:pPr>
                      <a:r>
                        <a:rPr lang="en-GB" sz="1800" kern="1400" dirty="0">
                          <a:solidFill>
                            <a:srgbClr val="000000"/>
                          </a:solidFill>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170</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DAYS OF SCHOOL</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vMerge="1">
                  <a:txBody>
                    <a:bodyPr/>
                    <a:lstStyle/>
                    <a:p>
                      <a:endParaRPr lang="en-GB"/>
                    </a:p>
                  </a:txBody>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1254490073"/>
                  </a:ext>
                </a:extLst>
              </a:tr>
              <a:tr h="478338">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rowSpan="3">
                  <a:txBody>
                    <a:bodyPr/>
                    <a:lstStyle/>
                    <a:p>
                      <a:pPr algn="ctr">
                        <a:lnSpc>
                          <a:spcPct val="105000"/>
                        </a:lnSpc>
                        <a:spcAft>
                          <a:spcPts val="0"/>
                        </a:spcAft>
                      </a:pPr>
                      <a:r>
                        <a:rPr lang="en-GB" sz="1800" kern="1400" dirty="0">
                          <a:solidFill>
                            <a:srgbClr val="000000"/>
                          </a:solidFill>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161</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DAYS OF SCHOOL</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4065069685"/>
                  </a:ext>
                </a:extLst>
              </a:tr>
              <a:tr h="1132305">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rowSpan="2">
                  <a:txBody>
                    <a:bodyPr/>
                    <a:lstStyle/>
                    <a:p>
                      <a:pPr algn="ctr">
                        <a:lnSpc>
                          <a:spcPct val="105000"/>
                        </a:lnSpc>
                        <a:spcAft>
                          <a:spcPts val="0"/>
                        </a:spcAft>
                      </a:pPr>
                      <a:r>
                        <a:rPr lang="en-GB" sz="1800" kern="1400" dirty="0">
                          <a:solidFill>
                            <a:srgbClr val="000000"/>
                          </a:solidFill>
                          <a:effectLst/>
                          <a:latin typeface="Calibri" panose="020F0502020204030204" pitchFamily="34" charset="0"/>
                          <a:ea typeface="Times New Roman" panose="02020603050405020304" pitchFamily="18" charset="0"/>
                        </a:rPr>
                        <a:t> </a:t>
                      </a:r>
                    </a:p>
                    <a:p>
                      <a:pPr algn="ctr">
                        <a:lnSpc>
                          <a:spcPct val="105000"/>
                        </a:lnSpc>
                        <a:spcAft>
                          <a:spcPts val="0"/>
                        </a:spcAft>
                      </a:pPr>
                      <a:endParaRPr lang="en-GB" sz="1800" b="1" kern="1400" dirty="0">
                        <a:solidFill>
                          <a:srgbClr val="000000"/>
                        </a:solidFill>
                        <a:effectLst/>
                        <a:latin typeface="Calibri" panose="020F0502020204030204" pitchFamily="34"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152</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DAYS OF</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SCHOOL</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vMerge="1">
                  <a:txBody>
                    <a:bodyPr/>
                    <a:lstStyle/>
                    <a:p>
                      <a:endParaRPr lang="en-GB"/>
                    </a:p>
                  </a:txBody>
                  <a:tcPr/>
                </a:tc>
                <a:extLst>
                  <a:ext uri="{0D108BD9-81ED-4DB2-BD59-A6C34878D82A}">
                    <a16:rowId xmlns:a16="http://schemas.microsoft.com/office/drawing/2014/main" val="2431145447"/>
                  </a:ext>
                </a:extLst>
              </a:tr>
              <a:tr h="986590">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143</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DAYS OF</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SCHOOL</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extLst>
                  <a:ext uri="{0D108BD9-81ED-4DB2-BD59-A6C34878D82A}">
                    <a16:rowId xmlns:a16="http://schemas.microsoft.com/office/drawing/2014/main" val="311715689"/>
                  </a:ext>
                </a:extLst>
              </a:tr>
              <a:tr h="454384">
                <a:tc vMerge="1">
                  <a:txBody>
                    <a:bodyPr/>
                    <a:lstStyle/>
                    <a:p>
                      <a:endParaRPr lang="en-GB"/>
                    </a:p>
                  </a:txBody>
                  <a:tcPr/>
                </a:tc>
                <a:tc>
                  <a:txBody>
                    <a:bodyPr/>
                    <a:lstStyle/>
                    <a:p>
                      <a:pPr algn="ctr">
                        <a:lnSpc>
                          <a:spcPct val="105000"/>
                        </a:lnSpc>
                        <a:spcAft>
                          <a:spcPts val="0"/>
                        </a:spcAft>
                      </a:pPr>
                      <a:r>
                        <a:rPr lang="en-GB" sz="2000" kern="1400" dirty="0">
                          <a:solidFill>
                            <a:srgbClr val="000000"/>
                          </a:solidFill>
                          <a:effectLst/>
                          <a:latin typeface="Calibri" panose="020F0502020204030204" pitchFamily="34" charset="0"/>
                          <a:ea typeface="Times New Roman" panose="02020603050405020304" pitchFamily="18" charset="0"/>
                        </a:rPr>
                        <a:t> </a:t>
                      </a:r>
                      <a:endParaRPr lang="en-GB" sz="32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2000" dirty="0">
                          <a:effectLst/>
                          <a:latin typeface="Calibri" panose="020F0502020204030204" pitchFamily="34" charset="0"/>
                          <a:ea typeface="Times New Roman" panose="02020603050405020304" pitchFamily="18" charset="0"/>
                        </a:rPr>
                        <a:t>100%</a:t>
                      </a:r>
                      <a:endParaRPr lang="en-GB" sz="32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2000" kern="1400" dirty="0">
                          <a:solidFill>
                            <a:srgbClr val="000000"/>
                          </a:solidFill>
                          <a:effectLst/>
                          <a:latin typeface="Calibri" panose="020F0502020204030204" pitchFamily="34" charset="0"/>
                          <a:ea typeface="Times New Roman" panose="02020603050405020304" pitchFamily="18" charset="0"/>
                        </a:rPr>
                        <a:t> </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lnSpc>
                          <a:spcPct val="105000"/>
                        </a:lnSpc>
                        <a:spcAft>
                          <a:spcPts val="0"/>
                        </a:spcAft>
                      </a:pPr>
                      <a:r>
                        <a:rPr lang="en-GB" sz="2000" kern="1400" dirty="0">
                          <a:solidFill>
                            <a:srgbClr val="000000"/>
                          </a:solidFill>
                          <a:effectLst/>
                          <a:latin typeface="Calibri" panose="020F0502020204030204" pitchFamily="34" charset="0"/>
                          <a:ea typeface="Times New Roman" panose="02020603050405020304" pitchFamily="18" charset="0"/>
                        </a:rPr>
                        <a:t> </a:t>
                      </a:r>
                      <a:endParaRPr lang="en-GB" sz="32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2000" dirty="0">
                          <a:effectLst/>
                          <a:latin typeface="Calibri" panose="020F0502020204030204" pitchFamily="34" charset="0"/>
                          <a:ea typeface="Times New Roman" panose="02020603050405020304" pitchFamily="18" charset="0"/>
                        </a:rPr>
                        <a:t>95%</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05000"/>
                        </a:lnSpc>
                        <a:spcAft>
                          <a:spcPts val="0"/>
                        </a:spcAft>
                      </a:pPr>
                      <a:r>
                        <a:rPr lang="en-GB" sz="2000" kern="1400" dirty="0">
                          <a:solidFill>
                            <a:srgbClr val="000000"/>
                          </a:solidFill>
                          <a:effectLst/>
                          <a:latin typeface="Calibri" panose="020F0502020204030204" pitchFamily="34" charset="0"/>
                          <a:ea typeface="Times New Roman" panose="02020603050405020304" pitchFamily="18" charset="0"/>
                        </a:rPr>
                        <a:t> </a:t>
                      </a:r>
                      <a:endParaRPr lang="en-GB" sz="32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2000" dirty="0">
                          <a:effectLst/>
                          <a:latin typeface="Calibri" panose="020F0502020204030204" pitchFamily="34" charset="0"/>
                          <a:ea typeface="Times New Roman" panose="02020603050405020304" pitchFamily="18" charset="0"/>
                        </a:rPr>
                        <a:t>90%</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5000"/>
                        </a:lnSpc>
                        <a:spcAft>
                          <a:spcPts val="0"/>
                        </a:spcAft>
                      </a:pPr>
                      <a:r>
                        <a:rPr lang="en-GB" sz="2000" kern="1400" dirty="0">
                          <a:solidFill>
                            <a:srgbClr val="000000"/>
                          </a:solidFill>
                          <a:effectLst/>
                          <a:latin typeface="Calibri" panose="020F0502020204030204" pitchFamily="34" charset="0"/>
                          <a:ea typeface="Times New Roman" panose="02020603050405020304" pitchFamily="18" charset="0"/>
                        </a:rPr>
                        <a:t> </a:t>
                      </a:r>
                      <a:endParaRPr lang="en-GB" sz="32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2000" dirty="0">
                          <a:effectLst/>
                          <a:latin typeface="Calibri" panose="020F0502020204030204" pitchFamily="34" charset="0"/>
                          <a:ea typeface="Times New Roman" panose="02020603050405020304" pitchFamily="18" charset="0"/>
                        </a:rPr>
                        <a:t>85%</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ctr">
                        <a:lnSpc>
                          <a:spcPct val="105000"/>
                        </a:lnSpc>
                        <a:spcAft>
                          <a:spcPts val="0"/>
                        </a:spcAft>
                      </a:pPr>
                      <a:r>
                        <a:rPr lang="en-GB" sz="2000" kern="1400" dirty="0">
                          <a:solidFill>
                            <a:srgbClr val="000000"/>
                          </a:solidFill>
                          <a:effectLst/>
                          <a:latin typeface="Calibri" panose="020F0502020204030204" pitchFamily="34" charset="0"/>
                          <a:ea typeface="Times New Roman" panose="02020603050405020304" pitchFamily="18" charset="0"/>
                        </a:rPr>
                        <a:t> </a:t>
                      </a:r>
                      <a:endParaRPr lang="en-GB" sz="32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2000" dirty="0">
                          <a:effectLst/>
                          <a:latin typeface="Calibri" panose="020F0502020204030204" pitchFamily="34" charset="0"/>
                          <a:ea typeface="Times New Roman" panose="02020603050405020304" pitchFamily="18" charset="0"/>
                        </a:rPr>
                        <a:t>80%</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ctr">
                        <a:lnSpc>
                          <a:spcPct val="105000"/>
                        </a:lnSpc>
                        <a:spcAft>
                          <a:spcPts val="0"/>
                        </a:spcAft>
                      </a:pPr>
                      <a:r>
                        <a:rPr lang="en-GB" sz="2000" kern="1400" dirty="0">
                          <a:solidFill>
                            <a:srgbClr val="000000"/>
                          </a:solidFill>
                          <a:effectLst/>
                          <a:latin typeface="Calibri" panose="020F0502020204030204" pitchFamily="34" charset="0"/>
                          <a:ea typeface="Times New Roman" panose="02020603050405020304" pitchFamily="18" charset="0"/>
                        </a:rPr>
                        <a:t> </a:t>
                      </a:r>
                      <a:endParaRPr lang="en-GB" sz="32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2000" dirty="0">
                          <a:effectLst/>
                          <a:latin typeface="Calibri" panose="020F0502020204030204" pitchFamily="34" charset="0"/>
                          <a:ea typeface="Times New Roman" panose="02020603050405020304" pitchFamily="18" charset="0"/>
                        </a:rPr>
                        <a:t>75%</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extLst>
                  <a:ext uri="{0D108BD9-81ED-4DB2-BD59-A6C34878D82A}">
                    <a16:rowId xmlns:a16="http://schemas.microsoft.com/office/drawing/2014/main" val="943208502"/>
                  </a:ext>
                </a:extLst>
              </a:tr>
              <a:tr h="291721">
                <a:tc>
                  <a:txBody>
                    <a:bodyPr/>
                    <a:lstStyle/>
                    <a:p>
                      <a:pPr algn="just">
                        <a:lnSpc>
                          <a:spcPct val="105000"/>
                        </a:lnSpc>
                        <a:spcAft>
                          <a:spcPts val="0"/>
                        </a:spcAft>
                      </a:pPr>
                      <a:r>
                        <a:rPr lang="en-GB" sz="1400" b="1" dirty="0">
                          <a:effectLst/>
                          <a:latin typeface="Calibri" panose="020F0502020204030204" pitchFamily="34" charset="0"/>
                          <a:ea typeface="Times New Roman" panose="02020603050405020304" pitchFamily="18" charset="0"/>
                        </a:rPr>
                        <a:t> </a:t>
                      </a:r>
                      <a:endParaRPr lang="en-GB" sz="2000" dirty="0">
                        <a:effectLst/>
                        <a:latin typeface="Times New Roman" panose="02020603050405020304" pitchFamily="18" charset="0"/>
                        <a:ea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5000"/>
                        </a:lnSpc>
                        <a:spcAft>
                          <a:spcPts val="0"/>
                        </a:spcAft>
                      </a:pPr>
                      <a:r>
                        <a:rPr lang="en-GB" sz="2000" b="1" dirty="0">
                          <a:effectLst/>
                          <a:latin typeface="Calibri" panose="020F0502020204030204" pitchFamily="34" charset="0"/>
                          <a:ea typeface="Times New Roman" panose="02020603050405020304" pitchFamily="18" charset="0"/>
                        </a:rPr>
                        <a:t>GOOD</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a:lnSpc>
                          <a:spcPct val="105000"/>
                        </a:lnSpc>
                        <a:spcAft>
                          <a:spcPts val="0"/>
                        </a:spcAft>
                      </a:pPr>
                      <a:r>
                        <a:rPr lang="en-GB" sz="2000" b="1" kern="1400" dirty="0">
                          <a:solidFill>
                            <a:srgbClr val="000000"/>
                          </a:solidFill>
                          <a:effectLst/>
                          <a:latin typeface="Calibri" panose="020F0502020204030204" pitchFamily="34" charset="0"/>
                          <a:ea typeface="Times New Roman" panose="02020603050405020304" pitchFamily="18" charset="0"/>
                        </a:rPr>
                        <a:t>MONITORING</a:t>
                      </a:r>
                      <a:endParaRPr lang="en-GB" sz="3200" dirty="0">
                        <a:effectLst/>
                        <a:latin typeface="Times New Roman" panose="02020603050405020304" pitchFamily="18" charset="0"/>
                        <a:ea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9F7"/>
                    </a:solidFill>
                  </a:tcPr>
                </a:tc>
                <a:tc gridSpan="2">
                  <a:txBody>
                    <a:bodyPr/>
                    <a:lstStyle/>
                    <a:p>
                      <a:pPr algn="ctr">
                        <a:lnSpc>
                          <a:spcPct val="105000"/>
                        </a:lnSpc>
                        <a:spcAft>
                          <a:spcPts val="0"/>
                        </a:spcAft>
                      </a:pPr>
                      <a:r>
                        <a:rPr lang="en-GB" sz="2000" b="1" dirty="0">
                          <a:effectLst/>
                          <a:latin typeface="Calibri" panose="020F0502020204030204" pitchFamily="34" charset="0"/>
                          <a:ea typeface="Times New Roman" panose="02020603050405020304" pitchFamily="18" charset="0"/>
                        </a:rPr>
                        <a:t>WORRYING</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599"/>
                    </a:solidFill>
                  </a:tcPr>
                </a:tc>
                <a:tc hMerge="1">
                  <a:txBody>
                    <a:bodyPr/>
                    <a:lstStyle/>
                    <a:p>
                      <a:endParaRPr lang="en-GB"/>
                    </a:p>
                  </a:txBody>
                  <a:tcPr/>
                </a:tc>
                <a:tc gridSpan="2">
                  <a:txBody>
                    <a:bodyPr/>
                    <a:lstStyle/>
                    <a:p>
                      <a:pPr algn="ctr">
                        <a:lnSpc>
                          <a:spcPct val="105000"/>
                        </a:lnSpc>
                        <a:spcAft>
                          <a:spcPts val="0"/>
                        </a:spcAft>
                      </a:pPr>
                      <a:r>
                        <a:rPr lang="en-GB" sz="2000" b="1" dirty="0">
                          <a:effectLst/>
                          <a:latin typeface="Calibri" panose="020F0502020204030204" pitchFamily="34" charset="0"/>
                          <a:ea typeface="Times New Roman" panose="02020603050405020304" pitchFamily="18" charset="0"/>
                        </a:rPr>
                        <a:t>SERIOUS CONCERN</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hMerge="1">
                  <a:txBody>
                    <a:bodyPr/>
                    <a:lstStyle/>
                    <a:p>
                      <a:endParaRPr lang="en-GB"/>
                    </a:p>
                  </a:txBody>
                  <a:tcPr/>
                </a:tc>
                <a:extLst>
                  <a:ext uri="{0D108BD9-81ED-4DB2-BD59-A6C34878D82A}">
                    <a16:rowId xmlns:a16="http://schemas.microsoft.com/office/drawing/2014/main" val="1970816086"/>
                  </a:ext>
                </a:extLst>
              </a:tr>
            </a:tbl>
          </a:graphicData>
        </a:graphic>
      </p:graphicFrame>
    </p:spTree>
    <p:extLst>
      <p:ext uri="{BB962C8B-B14F-4D97-AF65-F5344CB8AC3E}">
        <p14:creationId xmlns:p14="http://schemas.microsoft.com/office/powerpoint/2010/main" val="16594725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C4C3E9-C08F-4092-9D8C-0FED2D7D978B}"/>
              </a:ext>
            </a:extLst>
          </p:cNvPr>
          <p:cNvSpPr/>
          <p:nvPr/>
        </p:nvSpPr>
        <p:spPr>
          <a:xfrm>
            <a:off x="680696" y="1563902"/>
            <a:ext cx="10822190" cy="4585871"/>
          </a:xfrm>
          <a:prstGeom prst="rect">
            <a:avLst/>
          </a:prstGeom>
          <a:solidFill>
            <a:schemeClr val="bg1"/>
          </a:solidFill>
          <a:ln w="38100">
            <a:solidFill>
              <a:schemeClr val="tx1"/>
            </a:solidFill>
          </a:ln>
        </p:spPr>
        <p:txBody>
          <a:bodyPr wrap="square">
            <a:spAutoFit/>
          </a:bodyPr>
          <a:lstStyle/>
          <a:p>
            <a:pPr algn="ctr"/>
            <a:r>
              <a:rPr lang="en-GB" sz="2800" dirty="0"/>
              <a:t>•	</a:t>
            </a:r>
            <a:r>
              <a:rPr lang="en-GB" sz="2400" b="1" dirty="0"/>
              <a:t>Parent interviews: </a:t>
            </a:r>
            <a:r>
              <a:rPr lang="en-GB" sz="2400" dirty="0"/>
              <a:t>the school offers two formal opportunities for parents to meet with their child’s class teacher for a 10 minute meeting, once in the autumn term and once in the spring term. </a:t>
            </a:r>
          </a:p>
          <a:p>
            <a:pPr algn="ctr"/>
            <a:r>
              <a:rPr lang="en-GB" sz="2400" dirty="0"/>
              <a:t>•	</a:t>
            </a:r>
            <a:r>
              <a:rPr lang="en-GB" sz="2400" b="1" dirty="0"/>
              <a:t>Appointments: </a:t>
            </a:r>
            <a:r>
              <a:rPr lang="en-GB" sz="2400" dirty="0"/>
              <a:t>in addition to the two formal parent interview meetings, parents are able to make appointments to see members of Bishop Perrin School staff at any time if they want to discuss any aspect of their child’s education and performance at school</a:t>
            </a:r>
          </a:p>
          <a:p>
            <a:pPr algn="ctr"/>
            <a:r>
              <a:rPr lang="en-GB" sz="2400" dirty="0"/>
              <a:t>•	</a:t>
            </a:r>
            <a:r>
              <a:rPr lang="en-GB" sz="2400" b="1" dirty="0"/>
              <a:t>Informal chat with class teacher: </a:t>
            </a:r>
            <a:r>
              <a:rPr lang="en-GB" sz="2400" dirty="0"/>
              <a:t>parents are often able to have an informal chat with their child’s class teacher at the end of the school day when the children are dismissed</a:t>
            </a:r>
          </a:p>
          <a:p>
            <a:pPr algn="ctr"/>
            <a:r>
              <a:rPr lang="en-GB" sz="2400" dirty="0"/>
              <a:t>•	</a:t>
            </a:r>
            <a:r>
              <a:rPr lang="en-GB" sz="2400" b="1" dirty="0"/>
              <a:t>End-of-year reports: </a:t>
            </a:r>
            <a:r>
              <a:rPr lang="en-GB" sz="2400" dirty="0"/>
              <a:t>in the summer term parents receive a written report detailing how their child has performed over the course of the academic year. </a:t>
            </a:r>
          </a:p>
        </p:txBody>
      </p:sp>
      <p:sp>
        <p:nvSpPr>
          <p:cNvPr id="4" name="Rectangle 3">
            <a:extLst>
              <a:ext uri="{FF2B5EF4-FFF2-40B4-BE49-F238E27FC236}">
                <a16:creationId xmlns:a16="http://schemas.microsoft.com/office/drawing/2014/main" id="{0FA24E19-7ED3-46F5-81FC-AC3905F1279E}"/>
              </a:ext>
            </a:extLst>
          </p:cNvPr>
          <p:cNvSpPr/>
          <p:nvPr/>
        </p:nvSpPr>
        <p:spPr>
          <a:xfrm>
            <a:off x="680696" y="459571"/>
            <a:ext cx="10881359" cy="830997"/>
          </a:xfrm>
          <a:prstGeom prst="rect">
            <a:avLst/>
          </a:prstGeom>
          <a:solidFill>
            <a:schemeClr val="bg1">
              <a:lumMod val="85000"/>
            </a:schemeClr>
          </a:solidFill>
          <a:ln w="38100">
            <a:solidFill>
              <a:schemeClr val="tx1"/>
            </a:solidFill>
          </a:ln>
        </p:spPr>
        <p:txBody>
          <a:bodyPr wrap="square">
            <a:spAutoFit/>
          </a:bodyPr>
          <a:lstStyle/>
          <a:p>
            <a:pPr algn="ctr"/>
            <a:r>
              <a:rPr lang="en-GB" sz="4800" dirty="0"/>
              <a:t>How is my child doing?</a:t>
            </a:r>
          </a:p>
        </p:txBody>
      </p:sp>
      <p:pic>
        <p:nvPicPr>
          <p:cNvPr id="3" name="Picture 2">
            <a:extLst>
              <a:ext uri="{FF2B5EF4-FFF2-40B4-BE49-F238E27FC236}">
                <a16:creationId xmlns:a16="http://schemas.microsoft.com/office/drawing/2014/main" id="{31CA2894-93BA-4438-90CD-876CC84735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2129" y="186237"/>
            <a:ext cx="879851" cy="913247"/>
          </a:xfrm>
          <a:prstGeom prst="rect">
            <a:avLst/>
          </a:prstGeom>
          <a:ln w="28575">
            <a:solidFill>
              <a:schemeClr val="tx1"/>
            </a:solidFill>
          </a:ln>
        </p:spPr>
      </p:pic>
    </p:spTree>
    <p:extLst>
      <p:ext uri="{BB962C8B-B14F-4D97-AF65-F5344CB8AC3E}">
        <p14:creationId xmlns:p14="http://schemas.microsoft.com/office/powerpoint/2010/main" val="17716236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82296" y="2372364"/>
            <a:ext cx="11298264" cy="4154984"/>
          </a:xfrm>
          <a:prstGeom prst="rect">
            <a:avLst/>
          </a:prstGeom>
          <a:solidFill>
            <a:schemeClr val="bg1"/>
          </a:solidFill>
          <a:ln w="38100">
            <a:solidFill>
              <a:schemeClr val="tx1"/>
            </a:solidFill>
          </a:ln>
        </p:spPr>
        <p:txBody>
          <a:bodyPr wrap="square">
            <a:spAutoFit/>
          </a:bodyPr>
          <a:lstStyle/>
          <a:p>
            <a:pPr marL="342900" lvl="0" indent="-342900">
              <a:spcAft>
                <a:spcPts val="0"/>
              </a:spcAft>
              <a:buFont typeface="Symbol" panose="05050102010706020507" pitchFamily="18" charset="2"/>
              <a:buChar char=""/>
            </a:pPr>
            <a:r>
              <a:rPr lang="en-GB" sz="2400" b="1" dirty="0">
                <a:latin typeface="Calibri" panose="020F0502020204030204" pitchFamily="34" charset="0"/>
                <a:ea typeface="Times New Roman" panose="02020603050405020304" pitchFamily="18" charset="0"/>
                <a:cs typeface="Times New Roman" panose="02020603050405020304" pitchFamily="18" charset="0"/>
              </a:rPr>
              <a:t>Email:</a:t>
            </a:r>
            <a:r>
              <a:rPr lang="en-GB" sz="2400" dirty="0">
                <a:latin typeface="Calibri" panose="020F0502020204030204" pitchFamily="34" charset="0"/>
                <a:ea typeface="Times New Roman" panose="02020603050405020304" pitchFamily="18" charset="0"/>
                <a:cs typeface="Times New Roman" panose="02020603050405020304" pitchFamily="18" charset="0"/>
              </a:rPr>
              <a:t> this includes sending out the weekly newsletter on Friday, and for reminders and updates about other aspects of school life</a:t>
            </a:r>
            <a:endParaRPr lang="en-GB" sz="2400" dirty="0">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pPr>
            <a:r>
              <a:rPr lang="en-GB" sz="2400" b="1" dirty="0">
                <a:latin typeface="Calibri" panose="020F0502020204030204" pitchFamily="34" charset="0"/>
                <a:ea typeface="Times New Roman" panose="02020603050405020304" pitchFamily="18" charset="0"/>
                <a:cs typeface="Times New Roman" panose="02020603050405020304" pitchFamily="18" charset="0"/>
              </a:rPr>
              <a:t>School website</a:t>
            </a:r>
            <a:r>
              <a:rPr lang="en-GB" sz="2400" dirty="0">
                <a:latin typeface="Calibri" panose="020F0502020204030204" pitchFamily="34" charset="0"/>
                <a:ea typeface="Times New Roman" panose="02020603050405020304" pitchFamily="18" charset="0"/>
                <a:cs typeface="Times New Roman" panose="02020603050405020304" pitchFamily="18" charset="0"/>
              </a:rPr>
              <a:t> (</a:t>
            </a:r>
            <a:r>
              <a:rPr lang="en-GB" sz="2400" u="sng" dirty="0">
                <a:solidFill>
                  <a:srgbClr val="0563C1"/>
                </a:solidFill>
                <a:latin typeface="Calibri" panose="020F0502020204030204" pitchFamily="34" charset="0"/>
                <a:ea typeface="Times New Roman" panose="02020603050405020304" pitchFamily="18" charset="0"/>
                <a:cs typeface="Times New Roman" panose="02020603050405020304" pitchFamily="18" charset="0"/>
                <a:hlinkClick r:id="rId3"/>
              </a:rPr>
              <a:t>www.bishopperrin.richmond.sch.uk</a:t>
            </a:r>
            <a:r>
              <a:rPr lang="en-GB" sz="2400" dirty="0">
                <a:latin typeface="Calibri" panose="020F0502020204030204" pitchFamily="34" charset="0"/>
                <a:ea typeface="Times New Roman" panose="02020603050405020304" pitchFamily="18" charset="0"/>
                <a:cs typeface="Times New Roman" panose="02020603050405020304" pitchFamily="18" charset="0"/>
              </a:rPr>
              <a:t> ): a one-stop-shop to find out everything about the school and your child’s learning, including a calendar which is populated with upcoming events and activities. </a:t>
            </a:r>
          </a:p>
          <a:p>
            <a:pPr marL="342900" lvl="0" indent="-342900">
              <a:spcAft>
                <a:spcPts val="0"/>
              </a:spcAft>
              <a:buFont typeface="Symbol" panose="05050102010706020507" pitchFamily="18" charset="2"/>
              <a:buChar char=""/>
            </a:pPr>
            <a:r>
              <a:rPr lang="en-GB" sz="2400" b="1" dirty="0">
                <a:latin typeface="Calibri" panose="020F0502020204030204" pitchFamily="34" charset="0"/>
                <a:ea typeface="Times New Roman" panose="02020603050405020304" pitchFamily="18" charset="0"/>
                <a:cs typeface="Times New Roman" panose="02020603050405020304" pitchFamily="18" charset="0"/>
              </a:rPr>
              <a:t>Social media:</a:t>
            </a:r>
            <a:r>
              <a:rPr lang="en-GB" sz="2400" dirty="0">
                <a:latin typeface="Calibri" panose="020F0502020204030204" pitchFamily="34" charset="0"/>
                <a:ea typeface="Times New Roman" panose="02020603050405020304" pitchFamily="18" charset="0"/>
                <a:cs typeface="Times New Roman" panose="02020603050405020304" pitchFamily="18" charset="0"/>
              </a:rPr>
              <a:t> our Instagram account keeps parents updated on day-today life and learning at Bishop Perrin School. Posts on our social media accounts are for information only and the school does not respond to comments or postings put on the account. </a:t>
            </a:r>
          </a:p>
          <a:p>
            <a:pPr marL="342900" lvl="0" indent="-342900">
              <a:spcAft>
                <a:spcPts val="0"/>
              </a:spcAft>
              <a:buFont typeface="Symbol" panose="05050102010706020507" pitchFamily="18" charset="2"/>
              <a:buChar char=""/>
            </a:pPr>
            <a:r>
              <a:rPr lang="en-GB" sz="2400" b="1" dirty="0">
                <a:latin typeface="Calibri" panose="020F0502020204030204" pitchFamily="34" charset="0"/>
                <a:ea typeface="Times New Roman" panose="02020603050405020304" pitchFamily="18" charset="0"/>
                <a:cs typeface="Times New Roman" panose="02020603050405020304" pitchFamily="18" charset="0"/>
              </a:rPr>
              <a:t>Parent forum: </a:t>
            </a:r>
            <a:r>
              <a:rPr lang="en-GB" sz="2400" dirty="0">
                <a:latin typeface="Calibri" panose="020F0502020204030204" pitchFamily="34" charset="0"/>
                <a:ea typeface="Times New Roman" panose="02020603050405020304" pitchFamily="18" charset="0"/>
                <a:cs typeface="Times New Roman" panose="02020603050405020304" pitchFamily="18" charset="0"/>
              </a:rPr>
              <a:t>termly meetings with the parent Forum Class Reps and the headteacher in which issues pertinent to the parent community can be raised and discussed</a:t>
            </a:r>
            <a:endParaRPr lang="en-GB" sz="2400" dirty="0">
              <a:latin typeface="Times New Roman" panose="02020603050405020304" pitchFamily="18" charset="0"/>
              <a:ea typeface="Times New Roman" panose="02020603050405020304" pitchFamily="18" charset="0"/>
            </a:endParaRPr>
          </a:p>
        </p:txBody>
      </p:sp>
      <p:sp>
        <p:nvSpPr>
          <p:cNvPr id="3" name="Rectangle 2"/>
          <p:cNvSpPr/>
          <p:nvPr/>
        </p:nvSpPr>
        <p:spPr>
          <a:xfrm>
            <a:off x="582296" y="330652"/>
            <a:ext cx="11134422" cy="707886"/>
          </a:xfrm>
          <a:prstGeom prst="rect">
            <a:avLst/>
          </a:prstGeom>
          <a:solidFill>
            <a:schemeClr val="bg1">
              <a:lumMod val="85000"/>
            </a:schemeClr>
          </a:solidFill>
          <a:ln w="28575">
            <a:solidFill>
              <a:schemeClr val="tx1"/>
            </a:solidFill>
          </a:ln>
        </p:spPr>
        <p:txBody>
          <a:bodyPr wrap="square">
            <a:spAutoFit/>
          </a:bodyPr>
          <a:lstStyle/>
          <a:p>
            <a:pPr>
              <a:spcAft>
                <a:spcPts val="0"/>
              </a:spcAft>
            </a:pPr>
            <a:r>
              <a:rPr lang="en-GB" sz="4000" dirty="0">
                <a:latin typeface="Calibri" panose="020F0502020204030204" pitchFamily="34" charset="0"/>
                <a:ea typeface="Calibri" panose="020F0502020204030204" pitchFamily="34" charset="0"/>
                <a:cs typeface="Calibri" panose="020F0502020204030204" pitchFamily="34" charset="0"/>
              </a:rPr>
              <a:t>How does the school communicate with parents?</a:t>
            </a:r>
          </a:p>
        </p:txBody>
      </p:sp>
      <p:pic>
        <p:nvPicPr>
          <p:cNvPr id="4" name="Picture 3">
            <a:extLst>
              <a:ext uri="{FF2B5EF4-FFF2-40B4-BE49-F238E27FC236}">
                <a16:creationId xmlns:a16="http://schemas.microsoft.com/office/drawing/2014/main" id="{31CA2894-93BA-4438-90CD-876CC847350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2129" y="186237"/>
            <a:ext cx="879851" cy="913247"/>
          </a:xfrm>
          <a:prstGeom prst="rect">
            <a:avLst/>
          </a:prstGeom>
          <a:ln w="28575">
            <a:solidFill>
              <a:schemeClr val="tx1"/>
            </a:solidFill>
          </a:ln>
        </p:spPr>
      </p:pic>
      <p:sp>
        <p:nvSpPr>
          <p:cNvPr id="5" name="Rectangle 4">
            <a:extLst>
              <a:ext uri="{FF2B5EF4-FFF2-40B4-BE49-F238E27FC236}">
                <a16:creationId xmlns:a16="http://schemas.microsoft.com/office/drawing/2014/main" id="{BDD1E62F-9AA8-4A1A-A7AF-C1F25EA1B36A}"/>
              </a:ext>
            </a:extLst>
          </p:cNvPr>
          <p:cNvSpPr/>
          <p:nvPr/>
        </p:nvSpPr>
        <p:spPr>
          <a:xfrm>
            <a:off x="582296" y="1320425"/>
            <a:ext cx="11298264" cy="707886"/>
          </a:xfrm>
          <a:prstGeom prst="rect">
            <a:avLst/>
          </a:prstGeom>
          <a:solidFill>
            <a:schemeClr val="bg1"/>
          </a:solidFill>
          <a:ln w="38100">
            <a:solidFill>
              <a:schemeClr val="tx1"/>
            </a:solidFill>
          </a:ln>
        </p:spPr>
        <p:txBody>
          <a:bodyPr wrap="square">
            <a:spAutoFit/>
          </a:bodyPr>
          <a:lstStyle/>
          <a:p>
            <a:pPr lvl="0">
              <a:spcAft>
                <a:spcPts val="0"/>
              </a:spcAft>
            </a:pPr>
            <a:r>
              <a:rPr lang="en-GB" sz="2000" dirty="0">
                <a:latin typeface="Arial" panose="020B0604020202020204" pitchFamily="34" charset="0"/>
                <a:ea typeface="Times New Roman" panose="02020603050405020304" pitchFamily="18" charset="0"/>
                <a:cs typeface="Arial" panose="020B0604020202020204" pitchFamily="34" charset="0"/>
              </a:rPr>
              <a:t>You can discover all the ways in which the school communicates with parents and how you can communicate with us, by reading our </a:t>
            </a:r>
            <a:r>
              <a:rPr lang="en-GB" sz="2000" dirty="0">
                <a:latin typeface="Arial" panose="020B0604020202020204" pitchFamily="34" charset="0"/>
                <a:ea typeface="Times New Roman" panose="02020603050405020304" pitchFamily="18" charset="0"/>
                <a:cs typeface="Arial" panose="020B0604020202020204" pitchFamily="34" charset="0"/>
                <a:hlinkClick r:id="rId5"/>
              </a:rPr>
              <a:t>Communications Policy</a:t>
            </a:r>
            <a:r>
              <a:rPr lang="en-GB" sz="2000" dirty="0">
                <a:latin typeface="Arial" panose="020B0604020202020204" pitchFamily="34" charset="0"/>
                <a:ea typeface="Times New Roman" panose="02020603050405020304" pitchFamily="18" charset="0"/>
                <a:cs typeface="Arial" panose="020B0604020202020204" pitchFamily="34" charset="0"/>
              </a:rPr>
              <a:t>. These include:</a:t>
            </a:r>
          </a:p>
        </p:txBody>
      </p:sp>
    </p:spTree>
    <p:extLst>
      <p:ext uri="{BB962C8B-B14F-4D97-AF65-F5344CB8AC3E}">
        <p14:creationId xmlns:p14="http://schemas.microsoft.com/office/powerpoint/2010/main" val="31081211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4124" y="953389"/>
            <a:ext cx="11816862" cy="4832092"/>
          </a:xfrm>
          <a:prstGeom prst="rect">
            <a:avLst/>
          </a:prstGeom>
          <a:solidFill>
            <a:schemeClr val="bg1"/>
          </a:solidFill>
          <a:ln w="38100">
            <a:solidFill>
              <a:schemeClr val="tx1"/>
            </a:solidFill>
          </a:ln>
        </p:spPr>
        <p:txBody>
          <a:bodyPr wrap="square">
            <a:spAutoFit/>
          </a:bodyPr>
          <a:lstStyle/>
          <a:p>
            <a:pPr lvl="0" algn="ctr">
              <a:spcAft>
                <a:spcPts val="0"/>
              </a:spcAft>
            </a:pPr>
            <a:r>
              <a:rPr lang="en-GB" sz="2200" b="1" dirty="0">
                <a:latin typeface="Calibri" panose="020F0502020204030204" pitchFamily="34" charset="0"/>
                <a:ea typeface="Times New Roman" panose="02020603050405020304" pitchFamily="18" charset="0"/>
                <a:cs typeface="Times New Roman" panose="02020603050405020304" pitchFamily="18" charset="0"/>
              </a:rPr>
              <a:t>It is always our desire to resolve any concerns or issues you may have regarding your child’s experience at school, as quickly and as smoothly as possible. Your first point of contact for any concerns you have about your child will usually be your child’s class teacher. </a:t>
            </a:r>
          </a:p>
          <a:p>
            <a:pPr marL="457200" lvl="0" indent="-457200">
              <a:spcAft>
                <a:spcPts val="0"/>
              </a:spcAft>
              <a:buAutoNum type="arabicParenR"/>
            </a:pPr>
            <a:r>
              <a:rPr lang="en-GB" sz="2200" b="1" dirty="0">
                <a:latin typeface="Calibri" panose="020F0502020204030204" pitchFamily="34" charset="0"/>
                <a:ea typeface="Times New Roman" panose="02020603050405020304" pitchFamily="18" charset="0"/>
                <a:cs typeface="Times New Roman" panose="02020603050405020304" pitchFamily="18" charset="0"/>
              </a:rPr>
              <a:t>Informal chat or phone call discussion:</a:t>
            </a:r>
            <a:r>
              <a:rPr lang="en-GB" sz="2200" dirty="0">
                <a:latin typeface="Calibri" panose="020F0502020204030204" pitchFamily="34" charset="0"/>
                <a:ea typeface="Times New Roman" panose="02020603050405020304" pitchFamily="18" charset="0"/>
                <a:cs typeface="Times New Roman" panose="02020603050405020304" pitchFamily="18" charset="0"/>
              </a:rPr>
              <a:t> parents can phone the school and speak to the appropriate member of staff or catch them in the playground at the end of the day with the aim of making the teacher aware of the problem and finding ways to resolve the concern as quickly as possible. If this isn’t possible, please send a </a:t>
            </a:r>
            <a:r>
              <a:rPr lang="en-GB" sz="2200" b="1" dirty="0">
                <a:latin typeface="Calibri" panose="020F0502020204030204" pitchFamily="34" charset="0"/>
                <a:ea typeface="Times New Roman" panose="02020603050405020304" pitchFamily="18" charset="0"/>
                <a:cs typeface="Times New Roman" panose="02020603050405020304" pitchFamily="18" charset="0"/>
              </a:rPr>
              <a:t>brief</a:t>
            </a:r>
            <a:r>
              <a:rPr lang="en-GB" sz="2200" dirty="0">
                <a:latin typeface="Calibri" panose="020F0502020204030204" pitchFamily="34" charset="0"/>
                <a:ea typeface="Times New Roman" panose="02020603050405020304" pitchFamily="18" charset="0"/>
                <a:cs typeface="Times New Roman" panose="02020603050405020304" pitchFamily="18" charset="0"/>
              </a:rPr>
              <a:t> email highlighting the issue you’d like to bring to their attention. </a:t>
            </a:r>
            <a:endParaRPr lang="en-GB" sz="2200" b="1" dirty="0">
              <a:latin typeface="Times New Roman" panose="02020603050405020304" pitchFamily="18" charset="0"/>
              <a:ea typeface="Times New Roman" panose="02020603050405020304" pitchFamily="18" charset="0"/>
              <a:cs typeface="Times New Roman" panose="02020603050405020304" pitchFamily="18" charset="0"/>
            </a:endParaRPr>
          </a:p>
          <a:p>
            <a:pPr marL="457200" lvl="0" indent="-457200">
              <a:spcAft>
                <a:spcPts val="0"/>
              </a:spcAft>
              <a:buAutoNum type="arabicParenR"/>
            </a:pPr>
            <a:r>
              <a:rPr lang="en-GB" sz="2200" b="1" dirty="0">
                <a:latin typeface="Calibri" panose="020F0502020204030204" pitchFamily="34" charset="0"/>
                <a:ea typeface="Times New Roman" panose="02020603050405020304" pitchFamily="18" charset="0"/>
                <a:cs typeface="Times New Roman" panose="02020603050405020304" pitchFamily="18" charset="0"/>
              </a:rPr>
              <a:t>Request a meeting:</a:t>
            </a:r>
            <a:r>
              <a:rPr lang="en-GB" sz="2200" dirty="0">
                <a:latin typeface="Calibri" panose="020F0502020204030204" pitchFamily="34" charset="0"/>
                <a:ea typeface="Times New Roman" panose="02020603050405020304" pitchFamily="18" charset="0"/>
                <a:cs typeface="Times New Roman" panose="02020603050405020304" pitchFamily="18" charset="0"/>
              </a:rPr>
              <a:t> if an issue is of a more serious nature, parents can request an appointment for a face-to-face meeting with their child’s class teacher, to meet with the school’s Inclusion Leader (who deals with special educational needs)  or  someone from the Senior Leadership Team.</a:t>
            </a:r>
          </a:p>
          <a:p>
            <a:pPr lvl="0">
              <a:spcAft>
                <a:spcPts val="0"/>
              </a:spcAft>
            </a:pPr>
            <a:r>
              <a:rPr lang="en-GB" sz="2200" b="1" dirty="0">
                <a:latin typeface="Calibri" panose="020F0502020204030204" pitchFamily="34" charset="0"/>
                <a:ea typeface="Times New Roman" panose="02020603050405020304" pitchFamily="18" charset="0"/>
                <a:cs typeface="Times New Roman" panose="02020603050405020304" pitchFamily="18" charset="0"/>
              </a:rPr>
              <a:t>3)   Complaint: </a:t>
            </a:r>
            <a:r>
              <a:rPr lang="en-GB" sz="2200" dirty="0">
                <a:latin typeface="Calibri" panose="020F0502020204030204" pitchFamily="34" charset="0"/>
                <a:ea typeface="Times New Roman" panose="02020603050405020304" pitchFamily="18" charset="0"/>
                <a:cs typeface="Times New Roman" panose="02020603050405020304" pitchFamily="18" charset="0"/>
              </a:rPr>
              <a:t>If a matter cannot be resolved by either of the methods above and needs to be escalated, parents can submit a formal complaint, following the steps laid out in our complaints policy which is available on our school website</a:t>
            </a:r>
            <a:endParaRPr lang="en-GB" sz="2200" dirty="0">
              <a:latin typeface="Times New Roman" panose="02020603050405020304" pitchFamily="18" charset="0"/>
              <a:ea typeface="Times New Roman" panose="02020603050405020304" pitchFamily="18" charset="0"/>
            </a:endParaRPr>
          </a:p>
        </p:txBody>
      </p:sp>
      <p:sp>
        <p:nvSpPr>
          <p:cNvPr id="3" name="Rectangle 2"/>
          <p:cNvSpPr/>
          <p:nvPr/>
        </p:nvSpPr>
        <p:spPr>
          <a:xfrm>
            <a:off x="164124" y="145558"/>
            <a:ext cx="10690267" cy="707886"/>
          </a:xfrm>
          <a:prstGeom prst="rect">
            <a:avLst/>
          </a:prstGeom>
          <a:solidFill>
            <a:schemeClr val="bg1"/>
          </a:solidFill>
          <a:ln w="38100">
            <a:solidFill>
              <a:schemeClr val="tx1"/>
            </a:solidFill>
          </a:ln>
        </p:spPr>
        <p:txBody>
          <a:bodyPr wrap="square">
            <a:spAutoFit/>
          </a:bodyPr>
          <a:lstStyle/>
          <a:p>
            <a:pPr>
              <a:spcAft>
                <a:spcPts val="0"/>
              </a:spcAft>
            </a:pPr>
            <a:r>
              <a:rPr lang="en-GB" sz="4000" dirty="0">
                <a:latin typeface="Calibri" panose="020F0502020204030204" pitchFamily="34" charset="0"/>
                <a:ea typeface="Times New Roman" panose="02020603050405020304" pitchFamily="18" charset="0"/>
                <a:cs typeface="Times New Roman" panose="02020603050405020304" pitchFamily="18" charset="0"/>
              </a:rPr>
              <a:t>How do I discuss any concerns with the school?</a:t>
            </a:r>
            <a:endParaRPr lang="en-GB" sz="4000" dirty="0">
              <a:latin typeface="Times New Roman" panose="02020603050405020304" pitchFamily="18" charset="0"/>
              <a:ea typeface="Times New Roman" panose="02020603050405020304" pitchFamily="18" charset="0"/>
            </a:endParaRPr>
          </a:p>
        </p:txBody>
      </p:sp>
      <p:pic>
        <p:nvPicPr>
          <p:cNvPr id="4" name="Picture 3">
            <a:extLst>
              <a:ext uri="{FF2B5EF4-FFF2-40B4-BE49-F238E27FC236}">
                <a16:creationId xmlns:a16="http://schemas.microsoft.com/office/drawing/2014/main" id="{31CA2894-93BA-4438-90CD-876CC84735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07789" y="91004"/>
            <a:ext cx="879851" cy="913247"/>
          </a:xfrm>
          <a:prstGeom prst="rect">
            <a:avLst/>
          </a:prstGeom>
          <a:ln w="28575">
            <a:solidFill>
              <a:schemeClr val="tx1"/>
            </a:solidFill>
          </a:ln>
        </p:spPr>
      </p:pic>
      <p:sp>
        <p:nvSpPr>
          <p:cNvPr id="6" name="Rectangle 5">
            <a:extLst>
              <a:ext uri="{FF2B5EF4-FFF2-40B4-BE49-F238E27FC236}">
                <a16:creationId xmlns:a16="http://schemas.microsoft.com/office/drawing/2014/main" id="{13B1EDC7-AF54-4C8F-B20E-49F96CDD6CF8}"/>
              </a:ext>
            </a:extLst>
          </p:cNvPr>
          <p:cNvSpPr/>
          <p:nvPr/>
        </p:nvSpPr>
        <p:spPr>
          <a:xfrm>
            <a:off x="164124" y="5885427"/>
            <a:ext cx="11816862" cy="830997"/>
          </a:xfrm>
          <a:prstGeom prst="rect">
            <a:avLst/>
          </a:prstGeom>
          <a:solidFill>
            <a:schemeClr val="bg1"/>
          </a:solidFill>
          <a:ln w="38100">
            <a:solidFill>
              <a:schemeClr val="tx1"/>
            </a:solidFill>
          </a:ln>
        </p:spPr>
        <p:txBody>
          <a:bodyPr wrap="square">
            <a:spAutoFit/>
          </a:bodyPr>
          <a:lstStyle/>
          <a:p>
            <a:pPr>
              <a:spcAft>
                <a:spcPts val="0"/>
              </a:spcAft>
            </a:pPr>
            <a:r>
              <a:rPr lang="en-GB" sz="2400" dirty="0">
                <a:latin typeface="Calibri" panose="020F0502020204030204" pitchFamily="34" charset="0"/>
                <a:ea typeface="Times New Roman" panose="02020603050405020304" pitchFamily="18" charset="0"/>
                <a:cs typeface="Times New Roman" panose="02020603050405020304" pitchFamily="18" charset="0"/>
              </a:rPr>
              <a:t>We politely ask that parents follow the systems set out in the school’s </a:t>
            </a:r>
            <a:r>
              <a:rPr lang="en-GB" sz="2400" dirty="0">
                <a:latin typeface="Calibri" panose="020F0502020204030204" pitchFamily="34" charset="0"/>
                <a:ea typeface="Times New Roman" panose="02020603050405020304" pitchFamily="18" charset="0"/>
                <a:cs typeface="Times New Roman" panose="02020603050405020304" pitchFamily="18" charset="0"/>
                <a:hlinkClick r:id="rId4"/>
              </a:rPr>
              <a:t>Complaints Policy </a:t>
            </a:r>
            <a:r>
              <a:rPr lang="en-GB" sz="2400" dirty="0">
                <a:latin typeface="Calibri" panose="020F0502020204030204" pitchFamily="34" charset="0"/>
                <a:ea typeface="Times New Roman" panose="02020603050405020304" pitchFamily="18" charset="0"/>
                <a:cs typeface="Times New Roman" panose="02020603050405020304" pitchFamily="18" charset="0"/>
              </a:rPr>
              <a:t>and </a:t>
            </a:r>
            <a:r>
              <a:rPr lang="en-GB" sz="2400" dirty="0">
                <a:latin typeface="Calibri" panose="020F0502020204030204" pitchFamily="34" charset="0"/>
                <a:ea typeface="Times New Roman" panose="02020603050405020304" pitchFamily="18" charset="0"/>
                <a:cs typeface="Times New Roman" panose="02020603050405020304" pitchFamily="18" charset="0"/>
                <a:hlinkClick r:id="rId5"/>
              </a:rPr>
              <a:t>Communications Policy </a:t>
            </a:r>
            <a:r>
              <a:rPr lang="en-GB" sz="2400" dirty="0">
                <a:latin typeface="Calibri" panose="020F0502020204030204" pitchFamily="34" charset="0"/>
                <a:ea typeface="Times New Roman" panose="02020603050405020304" pitchFamily="18" charset="0"/>
                <a:cs typeface="Times New Roman" panose="02020603050405020304" pitchFamily="18" charset="0"/>
              </a:rPr>
              <a:t>for dealing with any concerns or grievances. </a:t>
            </a:r>
            <a:endParaRPr lang="en-GB" sz="2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1936516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1CA2894-93BA-4438-90CD-876CC84735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58423" y="3933"/>
            <a:ext cx="733577" cy="761421"/>
          </a:xfrm>
          <a:prstGeom prst="rect">
            <a:avLst/>
          </a:prstGeom>
          <a:ln w="28575">
            <a:solidFill>
              <a:schemeClr val="tx1"/>
            </a:solidFill>
          </a:ln>
        </p:spPr>
      </p:pic>
      <p:sp>
        <p:nvSpPr>
          <p:cNvPr id="8" name="Rectangle 7">
            <a:extLst>
              <a:ext uri="{FF2B5EF4-FFF2-40B4-BE49-F238E27FC236}">
                <a16:creationId xmlns:a16="http://schemas.microsoft.com/office/drawing/2014/main" id="{CE975BF0-A901-45CC-B058-B335D36FB835}"/>
              </a:ext>
            </a:extLst>
          </p:cNvPr>
          <p:cNvSpPr/>
          <p:nvPr/>
        </p:nvSpPr>
        <p:spPr>
          <a:xfrm>
            <a:off x="187569" y="877093"/>
            <a:ext cx="11795884" cy="5170646"/>
          </a:xfrm>
          <a:prstGeom prst="rect">
            <a:avLst/>
          </a:prstGeom>
          <a:solidFill>
            <a:schemeClr val="bg1"/>
          </a:solidFill>
          <a:ln>
            <a:solidFill>
              <a:schemeClr val="tx1"/>
            </a:solidFill>
          </a:ln>
        </p:spPr>
        <p:txBody>
          <a:bodyPr wrap="square">
            <a:spAutoFit/>
          </a:bodyPr>
          <a:lstStyle/>
          <a:p>
            <a:pPr marL="883285" indent="-342900">
              <a:spcAft>
                <a:spcPts val="0"/>
              </a:spcAft>
              <a:buFont typeface="Arial" panose="020B0604020202020204" pitchFamily="34" charset="0"/>
              <a:buChar char="•"/>
              <a:tabLst>
                <a:tab pos="3644900" algn="l"/>
              </a:tabLst>
            </a:pPr>
            <a:r>
              <a:rPr lang="en-GB" sz="2200" dirty="0">
                <a:ea typeface="Calibri" panose="020F0502020204030204" pitchFamily="34" charset="0"/>
                <a:cs typeface="Times New Roman" panose="02020603050405020304" pitchFamily="18" charset="0"/>
              </a:rPr>
              <a:t>When communicating with Bishop Perrin School, we ask parents and carers to accept that their child’s reporting of an event is but one piece of the puzzle, with school staff having further information available to them through multiple staff and student perspectives. </a:t>
            </a:r>
          </a:p>
          <a:p>
            <a:pPr marL="883285" indent="-342900">
              <a:spcAft>
                <a:spcPts val="0"/>
              </a:spcAft>
              <a:buFont typeface="Arial" panose="020B0604020202020204" pitchFamily="34" charset="0"/>
              <a:buChar char="•"/>
              <a:tabLst>
                <a:tab pos="3644900" algn="l"/>
              </a:tabLst>
            </a:pPr>
            <a:r>
              <a:rPr lang="en-GB" sz="2200" dirty="0">
                <a:ea typeface="Calibri" panose="020F0502020204030204" pitchFamily="34" charset="0"/>
                <a:cs typeface="Times New Roman" panose="02020603050405020304" pitchFamily="18" charset="0"/>
              </a:rPr>
              <a:t>We ask that parents take a </a:t>
            </a:r>
            <a:r>
              <a:rPr lang="en-GB" sz="2200" b="1" dirty="0">
                <a:ea typeface="Calibri" panose="020F0502020204030204" pitchFamily="34" charset="0"/>
                <a:cs typeface="Times New Roman" panose="02020603050405020304" pitchFamily="18" charset="0"/>
              </a:rPr>
              <a:t>curious, rather than accusatory</a:t>
            </a:r>
            <a:r>
              <a:rPr lang="en-GB" sz="2200" dirty="0">
                <a:ea typeface="Calibri" panose="020F0502020204030204" pitchFamily="34" charset="0"/>
                <a:cs typeface="Times New Roman" panose="02020603050405020304" pitchFamily="18" charset="0"/>
              </a:rPr>
              <a:t>, approach in the initial stages of a concern to find out more about what has happened. We ask parents to set a good example to their children in their own speech and behaviour and refrain from criticising members of staff in front of their child.</a:t>
            </a:r>
          </a:p>
          <a:p>
            <a:pPr marL="883285" indent="-342900">
              <a:spcAft>
                <a:spcPts val="0"/>
              </a:spcAft>
              <a:buFont typeface="Arial" panose="020B0604020202020204" pitchFamily="34" charset="0"/>
              <a:buChar char="•"/>
              <a:tabLst>
                <a:tab pos="3644900" algn="l"/>
              </a:tabLst>
            </a:pPr>
            <a:r>
              <a:rPr lang="en-GB" sz="2200" dirty="0">
                <a:ea typeface="Calibri" panose="020F0502020204030204" pitchFamily="34" charset="0"/>
                <a:cs typeface="Times New Roman" panose="02020603050405020304" pitchFamily="18" charset="0"/>
              </a:rPr>
              <a:t>We ask that parents accept that decisions made by staff are based on a body of evidence and on the balance of probability and take into consideration that staff may be faced with dilemmas involving ambiguity. </a:t>
            </a:r>
          </a:p>
          <a:p>
            <a:pPr marL="883285" indent="-342900">
              <a:spcAft>
                <a:spcPts val="0"/>
              </a:spcAft>
              <a:buFont typeface="Arial" panose="020B0604020202020204" pitchFamily="34" charset="0"/>
              <a:buChar char="•"/>
              <a:tabLst>
                <a:tab pos="3644900" algn="l"/>
              </a:tabLst>
            </a:pPr>
            <a:r>
              <a:rPr lang="en-GB" sz="2200" dirty="0">
                <a:ea typeface="Calibri" panose="020F0502020204030204" pitchFamily="34" charset="0"/>
                <a:cs typeface="Times New Roman" panose="02020603050405020304" pitchFamily="18" charset="0"/>
              </a:rPr>
              <a:t>We ask that parents are mindful of posts or comments made on social media regarding the school or any members of the school staff. This includes posts in parent </a:t>
            </a:r>
            <a:r>
              <a:rPr lang="en-GB" sz="2200" dirty="0" err="1">
                <a:ea typeface="Calibri" panose="020F0502020204030204" pitchFamily="34" charset="0"/>
                <a:cs typeface="Times New Roman" panose="02020603050405020304" pitchFamily="18" charset="0"/>
              </a:rPr>
              <a:t>Whatsapp</a:t>
            </a:r>
            <a:r>
              <a:rPr lang="en-GB" sz="2200" dirty="0">
                <a:ea typeface="Calibri" panose="020F0502020204030204" pitchFamily="34" charset="0"/>
                <a:cs typeface="Times New Roman" panose="02020603050405020304" pitchFamily="18" charset="0"/>
              </a:rPr>
              <a:t> groups. Comments that could be considered abusive towards staff, harmful to their professional reputation or of a bullying nature will not be tolerated and legal advice will be sought as to how to proceed in these circumstances.</a:t>
            </a:r>
          </a:p>
        </p:txBody>
      </p:sp>
      <p:sp>
        <p:nvSpPr>
          <p:cNvPr id="9" name="Rectangle 8">
            <a:extLst>
              <a:ext uri="{FF2B5EF4-FFF2-40B4-BE49-F238E27FC236}">
                <a16:creationId xmlns:a16="http://schemas.microsoft.com/office/drawing/2014/main" id="{D2F94825-3808-4574-B566-21AC9F5344D8}"/>
              </a:ext>
            </a:extLst>
          </p:cNvPr>
          <p:cNvSpPr/>
          <p:nvPr/>
        </p:nvSpPr>
        <p:spPr>
          <a:xfrm>
            <a:off x="187569" y="0"/>
            <a:ext cx="10690267" cy="707886"/>
          </a:xfrm>
          <a:prstGeom prst="rect">
            <a:avLst/>
          </a:prstGeom>
          <a:solidFill>
            <a:schemeClr val="bg1"/>
          </a:solidFill>
          <a:ln w="38100">
            <a:solidFill>
              <a:schemeClr val="tx1"/>
            </a:solidFill>
          </a:ln>
        </p:spPr>
        <p:txBody>
          <a:bodyPr wrap="square">
            <a:spAutoFit/>
          </a:bodyPr>
          <a:lstStyle/>
          <a:p>
            <a:pPr>
              <a:spcAft>
                <a:spcPts val="0"/>
              </a:spcAft>
            </a:pPr>
            <a:r>
              <a:rPr lang="en-GB" sz="4000" dirty="0">
                <a:latin typeface="Calibri" panose="020F0502020204030204" pitchFamily="34" charset="0"/>
                <a:ea typeface="Times New Roman" panose="02020603050405020304" pitchFamily="18" charset="0"/>
                <a:cs typeface="Times New Roman" panose="02020603050405020304" pitchFamily="18" charset="0"/>
              </a:rPr>
              <a:t>Respectful Communications</a:t>
            </a:r>
            <a:endParaRPr lang="en-GB" sz="4000" dirty="0">
              <a:latin typeface="Times New Roman" panose="02020603050405020304" pitchFamily="18" charset="0"/>
              <a:ea typeface="Times New Roman" panose="02020603050405020304" pitchFamily="18" charset="0"/>
            </a:endParaRPr>
          </a:p>
        </p:txBody>
      </p:sp>
      <p:sp>
        <p:nvSpPr>
          <p:cNvPr id="10" name="Rectangle 9">
            <a:extLst>
              <a:ext uri="{FF2B5EF4-FFF2-40B4-BE49-F238E27FC236}">
                <a16:creationId xmlns:a16="http://schemas.microsoft.com/office/drawing/2014/main" id="{91FD4899-7BE8-4AF3-80AC-F5E240A3806D}"/>
              </a:ext>
            </a:extLst>
          </p:cNvPr>
          <p:cNvSpPr/>
          <p:nvPr/>
        </p:nvSpPr>
        <p:spPr>
          <a:xfrm>
            <a:off x="208547" y="6166833"/>
            <a:ext cx="11795884" cy="615553"/>
          </a:xfrm>
          <a:prstGeom prst="rect">
            <a:avLst/>
          </a:prstGeom>
          <a:solidFill>
            <a:schemeClr val="bg1"/>
          </a:solidFill>
          <a:ln w="38100">
            <a:solidFill>
              <a:schemeClr val="tx1"/>
            </a:solidFill>
          </a:ln>
        </p:spPr>
        <p:txBody>
          <a:bodyPr wrap="square">
            <a:spAutoFit/>
          </a:bodyPr>
          <a:lstStyle/>
          <a:p>
            <a:pPr>
              <a:spcAft>
                <a:spcPts val="0"/>
              </a:spcAft>
            </a:pPr>
            <a:r>
              <a:rPr lang="en-GB" sz="1700" dirty="0">
                <a:latin typeface="Calibri" panose="020F0502020204030204" pitchFamily="34" charset="0"/>
                <a:ea typeface="Times New Roman" panose="02020603050405020304" pitchFamily="18" charset="0"/>
                <a:cs typeface="Times New Roman" panose="02020603050405020304" pitchFamily="18" charset="0"/>
              </a:rPr>
              <a:t>For further guidance about how to raise a concern or complaint, please see this </a:t>
            </a:r>
            <a:r>
              <a:rPr lang="en-GB" sz="1700" dirty="0">
                <a:latin typeface="Calibri" panose="020F0502020204030204" pitchFamily="34" charset="0"/>
                <a:ea typeface="Times New Roman" panose="02020603050405020304" pitchFamily="18" charset="0"/>
                <a:cs typeface="Times New Roman" panose="02020603050405020304" pitchFamily="18" charset="0"/>
                <a:hlinkClick r:id="rId4"/>
              </a:rPr>
              <a:t>guidance</a:t>
            </a:r>
            <a:r>
              <a:rPr lang="en-GB" sz="1700" dirty="0">
                <a:latin typeface="Calibri" panose="020F0502020204030204" pitchFamily="34" charset="0"/>
                <a:ea typeface="Times New Roman" panose="02020603050405020304" pitchFamily="18" charset="0"/>
                <a:cs typeface="Times New Roman" panose="02020603050405020304" pitchFamily="18" charset="0"/>
              </a:rPr>
              <a:t> produced by </a:t>
            </a:r>
            <a:r>
              <a:rPr lang="en-GB" sz="1700" dirty="0" err="1">
                <a:latin typeface="Calibri" panose="020F0502020204030204" pitchFamily="34" charset="0"/>
                <a:ea typeface="Times New Roman" panose="02020603050405020304" pitchFamily="18" charset="0"/>
                <a:cs typeface="Times New Roman" panose="02020603050405020304" pitchFamily="18" charset="0"/>
              </a:rPr>
              <a:t>Parentkind</a:t>
            </a:r>
            <a:r>
              <a:rPr lang="en-GB" sz="1700" dirty="0">
                <a:latin typeface="Calibri" panose="020F0502020204030204" pitchFamily="34" charset="0"/>
                <a:ea typeface="Times New Roman" panose="02020603050405020304" pitchFamily="18" charset="0"/>
                <a:cs typeface="Times New Roman" panose="02020603050405020304" pitchFamily="18" charset="0"/>
              </a:rPr>
              <a:t>, OFSTED and the DfE which is published on our website. </a:t>
            </a:r>
            <a:endParaRPr lang="en-GB" sz="17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032910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C681284-BC87-4F1D-B315-745F1C2C1389}"/>
              </a:ext>
            </a:extLst>
          </p:cNvPr>
          <p:cNvSpPr/>
          <p:nvPr/>
        </p:nvSpPr>
        <p:spPr>
          <a:xfrm>
            <a:off x="278524" y="274687"/>
            <a:ext cx="11634952" cy="6155531"/>
          </a:xfrm>
          <a:prstGeom prst="rect">
            <a:avLst/>
          </a:prstGeom>
          <a:solidFill>
            <a:schemeClr val="bg1"/>
          </a:solidFill>
          <a:ln w="38100">
            <a:solidFill>
              <a:schemeClr val="tx1"/>
            </a:solidFill>
          </a:ln>
        </p:spPr>
        <p:txBody>
          <a:bodyPr wrap="square">
            <a:spAutoFit/>
          </a:bodyPr>
          <a:lstStyle/>
          <a:p>
            <a:pPr>
              <a:spcAft>
                <a:spcPts val="0"/>
              </a:spcAft>
            </a:pPr>
            <a:r>
              <a:rPr lang="en-GB" sz="2000" b="1" dirty="0">
                <a:ea typeface="Times New Roman" panose="02020603050405020304" pitchFamily="18" charset="0"/>
              </a:rPr>
              <a:t>AI-generated communications to raise concerns / complaints </a:t>
            </a:r>
          </a:p>
          <a:p>
            <a:pPr>
              <a:spcAft>
                <a:spcPts val="0"/>
              </a:spcAft>
            </a:pPr>
            <a:r>
              <a:rPr lang="en-GB" sz="2000" dirty="0">
                <a:ea typeface="Times New Roman" panose="02020603050405020304" pitchFamily="18" charset="0"/>
              </a:rPr>
              <a:t>We  follow school policies when dealing with and responding to a concern or a complaint. </a:t>
            </a:r>
          </a:p>
          <a:p>
            <a:pPr>
              <a:spcAft>
                <a:spcPts val="0"/>
              </a:spcAft>
            </a:pPr>
            <a:endParaRPr lang="en-GB" sz="1200" dirty="0">
              <a:ea typeface="Times New Roman" panose="02020603050405020304" pitchFamily="18" charset="0"/>
            </a:endParaRPr>
          </a:p>
          <a:p>
            <a:pPr>
              <a:spcAft>
                <a:spcPts val="0"/>
              </a:spcAft>
            </a:pPr>
            <a:r>
              <a:rPr lang="en-GB" sz="2000" dirty="0">
                <a:ea typeface="Times New Roman" panose="02020603050405020304" pitchFamily="18" charset="0"/>
              </a:rPr>
              <a:t>Please be mindful of using AI to generate or enhance an email to raise your concern / complaint. Whilst we recognise that AI can be a helpful tool for those for whom English is not their first language, AI will often produce unnecessarily lengthy and over-complicated communications  that take a long time to unpick, which can cause delays in response time and unnecessary workload for staff. It may include mistakes such as quoting  wrong legislation or setting out demands and response times that the school is not obliged to adhere to. It may base a response on information it has drawn from the internet that is not applicable to Bishop Perrin School. </a:t>
            </a:r>
          </a:p>
          <a:p>
            <a:pPr>
              <a:spcAft>
                <a:spcPts val="0"/>
              </a:spcAft>
            </a:pPr>
            <a:endParaRPr lang="en-GB" sz="1200" dirty="0">
              <a:ea typeface="Times New Roman" panose="02020603050405020304" pitchFamily="18" charset="0"/>
            </a:endParaRPr>
          </a:p>
          <a:p>
            <a:pPr>
              <a:spcAft>
                <a:spcPts val="0"/>
              </a:spcAft>
            </a:pPr>
            <a:r>
              <a:rPr lang="en-GB" sz="2000" dirty="0">
                <a:ea typeface="Times New Roman" panose="02020603050405020304" pitchFamily="18" charset="0"/>
              </a:rPr>
              <a:t>Parents must also be mindful of confidentiality and data  protection issues regarding the school and it’s community when inputting information to an AI programme. Redaction of names is not  always enough to avoid data leaks. </a:t>
            </a:r>
          </a:p>
          <a:p>
            <a:pPr>
              <a:spcAft>
                <a:spcPts val="0"/>
              </a:spcAft>
            </a:pPr>
            <a:endParaRPr lang="en-GB" sz="1400" dirty="0">
              <a:ea typeface="Times New Roman" panose="02020603050405020304" pitchFamily="18" charset="0"/>
            </a:endParaRPr>
          </a:p>
          <a:p>
            <a:pPr>
              <a:spcAft>
                <a:spcPts val="0"/>
              </a:spcAft>
            </a:pPr>
            <a:r>
              <a:rPr lang="en-GB" sz="2000" dirty="0">
                <a:ea typeface="Times New Roman" panose="02020603050405020304" pitchFamily="18" charset="0"/>
              </a:rPr>
              <a:t>This is not to say concerns or complaints should not be raised, they absolutely should as this is how we learn lessons, adapt and make changes for the better. However, we will respond to your concern whether you raise your concern in person, over the phone, in person or in your own-worded email. We understand that the matter is important to you; we understand that is has caused upset or concern, we will listen and investigate and seek to resolve the issue. </a:t>
            </a:r>
          </a:p>
          <a:p>
            <a:pPr>
              <a:spcAft>
                <a:spcPts val="0"/>
              </a:spcAft>
            </a:pPr>
            <a:endParaRPr lang="en-GB" sz="1400" dirty="0">
              <a:ea typeface="Times New Roman" panose="02020603050405020304" pitchFamily="18" charset="0"/>
            </a:endParaRPr>
          </a:p>
          <a:p>
            <a:pPr>
              <a:spcAft>
                <a:spcPts val="0"/>
              </a:spcAft>
            </a:pPr>
            <a:r>
              <a:rPr lang="en-GB" sz="2000" dirty="0">
                <a:ea typeface="Times New Roman" panose="02020603050405020304" pitchFamily="18" charset="0"/>
              </a:rPr>
              <a:t>Please support us to do this in the most efficient manner possible for the benefit of everyone involved</a:t>
            </a:r>
            <a:r>
              <a:rPr lang="en-GB" sz="2200" dirty="0">
                <a:ea typeface="Times New Roman" panose="02020603050405020304" pitchFamily="18" charset="0"/>
              </a:rPr>
              <a:t>. </a:t>
            </a:r>
          </a:p>
        </p:txBody>
      </p:sp>
    </p:spTree>
    <p:extLst>
      <p:ext uri="{BB962C8B-B14F-4D97-AF65-F5344CB8AC3E}">
        <p14:creationId xmlns:p14="http://schemas.microsoft.com/office/powerpoint/2010/main" val="12684922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peech Bubble: Rectangle 1">
            <a:extLst>
              <a:ext uri="{FF2B5EF4-FFF2-40B4-BE49-F238E27FC236}">
                <a16:creationId xmlns:a16="http://schemas.microsoft.com/office/drawing/2014/main" id="{DA9DD876-A73A-8A0A-5800-00629B3AEF3B}"/>
              </a:ext>
            </a:extLst>
          </p:cNvPr>
          <p:cNvSpPr/>
          <p:nvPr/>
        </p:nvSpPr>
        <p:spPr>
          <a:xfrm>
            <a:off x="903514" y="1276350"/>
            <a:ext cx="3385455" cy="1678396"/>
          </a:xfrm>
          <a:prstGeom prst="wedgeRectCallout">
            <a:avLst>
              <a:gd name="adj1" fmla="val 50998"/>
              <a:gd name="adj2" fmla="val 72669"/>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We’ve noticed / heard…</a:t>
            </a:r>
          </a:p>
        </p:txBody>
      </p:sp>
      <p:sp>
        <p:nvSpPr>
          <p:cNvPr id="3" name="Speech Bubble: Rectangle 2">
            <a:extLst>
              <a:ext uri="{FF2B5EF4-FFF2-40B4-BE49-F238E27FC236}">
                <a16:creationId xmlns:a16="http://schemas.microsoft.com/office/drawing/2014/main" id="{0509B078-D00D-C1F3-A3C5-6838DFB86D19}"/>
              </a:ext>
            </a:extLst>
          </p:cNvPr>
          <p:cNvSpPr/>
          <p:nvPr/>
        </p:nvSpPr>
        <p:spPr>
          <a:xfrm>
            <a:off x="6863445" y="1121955"/>
            <a:ext cx="3385456" cy="1678396"/>
          </a:xfrm>
          <a:prstGeom prst="wedgeRectCallout">
            <a:avLst>
              <a:gd name="adj1" fmla="val -48720"/>
              <a:gd name="adj2" fmla="val 79449"/>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I was wondering…</a:t>
            </a:r>
          </a:p>
        </p:txBody>
      </p:sp>
      <p:sp>
        <p:nvSpPr>
          <p:cNvPr id="4" name="Speech Bubble: Rectangle 3">
            <a:extLst>
              <a:ext uri="{FF2B5EF4-FFF2-40B4-BE49-F238E27FC236}">
                <a16:creationId xmlns:a16="http://schemas.microsoft.com/office/drawing/2014/main" id="{28683836-CBFC-115E-78A6-EC95B72AF434}"/>
              </a:ext>
            </a:extLst>
          </p:cNvPr>
          <p:cNvSpPr/>
          <p:nvPr/>
        </p:nvSpPr>
        <p:spPr>
          <a:xfrm>
            <a:off x="2286000" y="3752126"/>
            <a:ext cx="3385455" cy="1581150"/>
          </a:xfrm>
          <a:prstGeom prst="wedgeRectCallout">
            <a:avLst>
              <a:gd name="adj1" fmla="val -63920"/>
              <a:gd name="adj2" fmla="val 81777"/>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What are you seeing…?</a:t>
            </a:r>
          </a:p>
        </p:txBody>
      </p:sp>
      <p:sp>
        <p:nvSpPr>
          <p:cNvPr id="5" name="Speech Bubble: Rectangle 4">
            <a:extLst>
              <a:ext uri="{FF2B5EF4-FFF2-40B4-BE49-F238E27FC236}">
                <a16:creationId xmlns:a16="http://schemas.microsoft.com/office/drawing/2014/main" id="{A4E5EBAB-B7DD-2B8D-C309-A455169DA625}"/>
              </a:ext>
            </a:extLst>
          </p:cNvPr>
          <p:cNvSpPr/>
          <p:nvPr/>
        </p:nvSpPr>
        <p:spPr>
          <a:xfrm>
            <a:off x="6520548" y="3752127"/>
            <a:ext cx="3570510" cy="1581150"/>
          </a:xfrm>
          <a:prstGeom prst="wedgeRectCallout">
            <a:avLst>
              <a:gd name="adj1" fmla="val 64533"/>
              <a:gd name="adj2" fmla="val 76958"/>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How can we support…?</a:t>
            </a:r>
          </a:p>
        </p:txBody>
      </p:sp>
      <p:sp>
        <p:nvSpPr>
          <p:cNvPr id="6" name="Rectangle 5">
            <a:extLst>
              <a:ext uri="{FF2B5EF4-FFF2-40B4-BE49-F238E27FC236}">
                <a16:creationId xmlns:a16="http://schemas.microsoft.com/office/drawing/2014/main" id="{9BCB8EBE-B85F-43C9-6DC9-94C68B65E363}"/>
              </a:ext>
            </a:extLst>
          </p:cNvPr>
          <p:cNvSpPr/>
          <p:nvPr/>
        </p:nvSpPr>
        <p:spPr>
          <a:xfrm>
            <a:off x="750866" y="6008915"/>
            <a:ext cx="10690267" cy="461665"/>
          </a:xfrm>
          <a:prstGeom prst="rect">
            <a:avLst/>
          </a:prstGeom>
          <a:solidFill>
            <a:schemeClr val="bg1"/>
          </a:solidFill>
          <a:ln w="38100">
            <a:solidFill>
              <a:schemeClr val="tx1"/>
            </a:solidFill>
          </a:ln>
        </p:spPr>
        <p:txBody>
          <a:bodyPr wrap="square">
            <a:spAutoFit/>
          </a:bodyPr>
          <a:lstStyle/>
          <a:p>
            <a:pPr algn="ctr">
              <a:spcAft>
                <a:spcPts val="0"/>
              </a:spcAft>
            </a:pPr>
            <a:r>
              <a:rPr lang="en-GB" sz="2400" i="1" dirty="0">
                <a:latin typeface="Calibri" panose="020F0502020204030204" pitchFamily="34" charset="0"/>
                <a:ea typeface="Times New Roman" panose="02020603050405020304" pitchFamily="18" charset="0"/>
                <a:cs typeface="Times New Roman" panose="02020603050405020304" pitchFamily="18" charset="0"/>
              </a:rPr>
              <a:t>Positive relationships with the school maintained, perhaps even strengthened</a:t>
            </a:r>
            <a:endParaRPr lang="en-GB" sz="2400" i="1" dirty="0">
              <a:latin typeface="Times New Roman" panose="02020603050405020304" pitchFamily="18" charset="0"/>
              <a:ea typeface="Times New Roman" panose="02020603050405020304" pitchFamily="18" charset="0"/>
            </a:endParaRPr>
          </a:p>
        </p:txBody>
      </p:sp>
      <p:sp>
        <p:nvSpPr>
          <p:cNvPr id="7" name="Rectangle 6">
            <a:extLst>
              <a:ext uri="{FF2B5EF4-FFF2-40B4-BE49-F238E27FC236}">
                <a16:creationId xmlns:a16="http://schemas.microsoft.com/office/drawing/2014/main" id="{5FA1ECB3-0475-CE77-3537-CD6A4A1D2A7B}"/>
              </a:ext>
            </a:extLst>
          </p:cNvPr>
          <p:cNvSpPr/>
          <p:nvPr/>
        </p:nvSpPr>
        <p:spPr>
          <a:xfrm>
            <a:off x="538596" y="112066"/>
            <a:ext cx="10690267" cy="830997"/>
          </a:xfrm>
          <a:prstGeom prst="rect">
            <a:avLst/>
          </a:prstGeom>
          <a:solidFill>
            <a:schemeClr val="bg1"/>
          </a:solidFill>
          <a:ln w="38100">
            <a:solidFill>
              <a:schemeClr val="tx1"/>
            </a:solidFill>
          </a:ln>
        </p:spPr>
        <p:txBody>
          <a:bodyPr wrap="square">
            <a:spAutoFit/>
          </a:bodyPr>
          <a:lstStyle/>
          <a:p>
            <a:pPr algn="ctr">
              <a:spcAft>
                <a:spcPts val="0"/>
              </a:spcAft>
            </a:pPr>
            <a:r>
              <a:rPr lang="en-GB" sz="2400" i="1" dirty="0">
                <a:latin typeface="Calibri" panose="020F0502020204030204" pitchFamily="34" charset="0"/>
                <a:ea typeface="Times New Roman" panose="02020603050405020304" pitchFamily="18" charset="0"/>
                <a:cs typeface="Times New Roman" panose="02020603050405020304" pitchFamily="18" charset="0"/>
              </a:rPr>
              <a:t>Instead of AI, consider using these phrases instead to help structure raising a concern with the school…</a:t>
            </a:r>
            <a:endParaRPr lang="en-GB" sz="2400" i="1"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681637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22E875E-65A8-7D58-A700-7BDA22111DA0}"/>
              </a:ext>
            </a:extLst>
          </p:cNvPr>
          <p:cNvPicPr>
            <a:picLocks noChangeAspect="1"/>
          </p:cNvPicPr>
          <p:nvPr/>
        </p:nvPicPr>
        <p:blipFill>
          <a:blip r:embed="rId3"/>
          <a:stretch>
            <a:fillRect/>
          </a:stretch>
        </p:blipFill>
        <p:spPr>
          <a:xfrm>
            <a:off x="258436" y="987795"/>
            <a:ext cx="3978048" cy="5775899"/>
          </a:xfrm>
          <a:prstGeom prst="rect">
            <a:avLst/>
          </a:prstGeom>
          <a:ln>
            <a:solidFill>
              <a:schemeClr val="tx1"/>
            </a:solidFill>
          </a:ln>
        </p:spPr>
      </p:pic>
      <p:pic>
        <p:nvPicPr>
          <p:cNvPr id="5" name="Picture 4">
            <a:extLst>
              <a:ext uri="{FF2B5EF4-FFF2-40B4-BE49-F238E27FC236}">
                <a16:creationId xmlns:a16="http://schemas.microsoft.com/office/drawing/2014/main" id="{83E902A8-BD66-0D91-0DB5-31E480261BCC}"/>
              </a:ext>
            </a:extLst>
          </p:cNvPr>
          <p:cNvPicPr>
            <a:picLocks noChangeAspect="1"/>
          </p:cNvPicPr>
          <p:nvPr/>
        </p:nvPicPr>
        <p:blipFill>
          <a:blip r:embed="rId4"/>
          <a:stretch>
            <a:fillRect/>
          </a:stretch>
        </p:blipFill>
        <p:spPr>
          <a:xfrm>
            <a:off x="8200074" y="3646715"/>
            <a:ext cx="3785384" cy="2569028"/>
          </a:xfrm>
          <a:prstGeom prst="rect">
            <a:avLst/>
          </a:prstGeom>
          <a:ln>
            <a:solidFill>
              <a:schemeClr val="tx1"/>
            </a:solidFill>
          </a:ln>
        </p:spPr>
      </p:pic>
      <p:pic>
        <p:nvPicPr>
          <p:cNvPr id="4" name="Picture 3">
            <a:extLst>
              <a:ext uri="{FF2B5EF4-FFF2-40B4-BE49-F238E27FC236}">
                <a16:creationId xmlns:a16="http://schemas.microsoft.com/office/drawing/2014/main" id="{F66671A2-F474-B9B4-3DED-87297C4D3ADD}"/>
              </a:ext>
            </a:extLst>
          </p:cNvPr>
          <p:cNvPicPr>
            <a:picLocks noChangeAspect="1"/>
          </p:cNvPicPr>
          <p:nvPr/>
        </p:nvPicPr>
        <p:blipFill>
          <a:blip r:embed="rId5"/>
          <a:stretch>
            <a:fillRect/>
          </a:stretch>
        </p:blipFill>
        <p:spPr>
          <a:xfrm>
            <a:off x="4797382" y="3646715"/>
            <a:ext cx="3158136" cy="2120528"/>
          </a:xfrm>
          <a:prstGeom prst="rect">
            <a:avLst/>
          </a:prstGeom>
          <a:ln>
            <a:solidFill>
              <a:schemeClr val="tx1"/>
            </a:solidFill>
          </a:ln>
        </p:spPr>
      </p:pic>
      <p:pic>
        <p:nvPicPr>
          <p:cNvPr id="8" name="Picture 7">
            <a:extLst>
              <a:ext uri="{FF2B5EF4-FFF2-40B4-BE49-F238E27FC236}">
                <a16:creationId xmlns:a16="http://schemas.microsoft.com/office/drawing/2014/main" id="{09706A5E-2084-1BB2-6022-74292279CD92}"/>
              </a:ext>
            </a:extLst>
          </p:cNvPr>
          <p:cNvPicPr>
            <a:picLocks noChangeAspect="1"/>
          </p:cNvPicPr>
          <p:nvPr/>
        </p:nvPicPr>
        <p:blipFill>
          <a:blip r:embed="rId6"/>
          <a:stretch>
            <a:fillRect/>
          </a:stretch>
        </p:blipFill>
        <p:spPr>
          <a:xfrm>
            <a:off x="4797382" y="1100025"/>
            <a:ext cx="6266758" cy="2111261"/>
          </a:xfrm>
          <a:prstGeom prst="rect">
            <a:avLst/>
          </a:prstGeom>
          <a:ln>
            <a:solidFill>
              <a:schemeClr val="tx1"/>
            </a:solidFill>
          </a:ln>
        </p:spPr>
      </p:pic>
      <p:sp>
        <p:nvSpPr>
          <p:cNvPr id="9" name="Rectangle 8">
            <a:extLst>
              <a:ext uri="{FF2B5EF4-FFF2-40B4-BE49-F238E27FC236}">
                <a16:creationId xmlns:a16="http://schemas.microsoft.com/office/drawing/2014/main" id="{1D30D0BD-69E2-FB32-5A6E-0BB91446DC9A}"/>
              </a:ext>
            </a:extLst>
          </p:cNvPr>
          <p:cNvSpPr/>
          <p:nvPr/>
        </p:nvSpPr>
        <p:spPr>
          <a:xfrm>
            <a:off x="258436" y="148789"/>
            <a:ext cx="11727022" cy="646331"/>
          </a:xfrm>
          <a:prstGeom prst="rect">
            <a:avLst/>
          </a:prstGeom>
          <a:solidFill>
            <a:schemeClr val="bg1"/>
          </a:solidFill>
          <a:ln w="38100">
            <a:solidFill>
              <a:schemeClr val="tx1"/>
            </a:solidFill>
          </a:ln>
        </p:spPr>
        <p:txBody>
          <a:bodyPr wrap="square">
            <a:spAutoFit/>
          </a:bodyPr>
          <a:lstStyle/>
          <a:p>
            <a:pPr>
              <a:spcAft>
                <a:spcPts val="0"/>
              </a:spcAft>
            </a:pPr>
            <a:r>
              <a:rPr lang="en-GB" sz="3600" dirty="0">
                <a:latin typeface="Calibri" panose="020F0502020204030204" pitchFamily="34" charset="0"/>
                <a:ea typeface="Times New Roman" panose="02020603050405020304" pitchFamily="18" charset="0"/>
                <a:cs typeface="Times New Roman" panose="02020603050405020304" pitchFamily="18" charset="0"/>
              </a:rPr>
              <a:t>New OFSTED framework - a different approach to inspection </a:t>
            </a:r>
            <a:endParaRPr lang="en-GB" sz="36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254632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1DCAA9A-FADC-1A62-C0B3-2B7F38E0B50A}"/>
              </a:ext>
            </a:extLst>
          </p:cNvPr>
          <p:cNvPicPr>
            <a:picLocks noChangeAspect="1"/>
          </p:cNvPicPr>
          <p:nvPr/>
        </p:nvPicPr>
        <p:blipFill>
          <a:blip r:embed="rId3"/>
          <a:stretch>
            <a:fillRect/>
          </a:stretch>
        </p:blipFill>
        <p:spPr>
          <a:xfrm>
            <a:off x="809551" y="1415594"/>
            <a:ext cx="10088383" cy="3286584"/>
          </a:xfrm>
          <a:prstGeom prst="rect">
            <a:avLst/>
          </a:prstGeom>
        </p:spPr>
      </p:pic>
      <p:sp>
        <p:nvSpPr>
          <p:cNvPr id="4" name="Rectangle 3">
            <a:extLst>
              <a:ext uri="{FF2B5EF4-FFF2-40B4-BE49-F238E27FC236}">
                <a16:creationId xmlns:a16="http://schemas.microsoft.com/office/drawing/2014/main" id="{278737E7-23E8-3A83-8197-DE729EC65529}"/>
              </a:ext>
            </a:extLst>
          </p:cNvPr>
          <p:cNvSpPr/>
          <p:nvPr/>
        </p:nvSpPr>
        <p:spPr>
          <a:xfrm>
            <a:off x="207667" y="319730"/>
            <a:ext cx="10690267" cy="707886"/>
          </a:xfrm>
          <a:prstGeom prst="rect">
            <a:avLst/>
          </a:prstGeom>
          <a:solidFill>
            <a:schemeClr val="bg1"/>
          </a:solidFill>
          <a:ln w="38100">
            <a:solidFill>
              <a:schemeClr val="tx1"/>
            </a:solidFill>
          </a:ln>
        </p:spPr>
        <p:txBody>
          <a:bodyPr wrap="square">
            <a:spAutoFit/>
          </a:bodyPr>
          <a:lstStyle/>
          <a:p>
            <a:pPr>
              <a:spcAft>
                <a:spcPts val="0"/>
              </a:spcAft>
            </a:pPr>
            <a:r>
              <a:rPr lang="en-GB" sz="4000" dirty="0">
                <a:latin typeface="Calibri" panose="020F0502020204030204" pitchFamily="34" charset="0"/>
                <a:ea typeface="Times New Roman" panose="02020603050405020304" pitchFamily="18" charset="0"/>
                <a:cs typeface="Times New Roman" panose="02020603050405020304" pitchFamily="18" charset="0"/>
              </a:rPr>
              <a:t>A different approach to inspection </a:t>
            </a:r>
            <a:endParaRPr lang="en-GB" sz="4000" dirty="0">
              <a:latin typeface="Times New Roman" panose="02020603050405020304" pitchFamily="18" charset="0"/>
              <a:ea typeface="Times New Roman" panose="02020603050405020304" pitchFamily="18" charset="0"/>
            </a:endParaRPr>
          </a:p>
        </p:txBody>
      </p:sp>
      <p:sp>
        <p:nvSpPr>
          <p:cNvPr id="6" name="TextBox 5">
            <a:extLst>
              <a:ext uri="{FF2B5EF4-FFF2-40B4-BE49-F238E27FC236}">
                <a16:creationId xmlns:a16="http://schemas.microsoft.com/office/drawing/2014/main" id="{A3A7117B-1540-2396-58C9-A16D98CAF897}"/>
              </a:ext>
            </a:extLst>
          </p:cNvPr>
          <p:cNvSpPr txBox="1"/>
          <p:nvPr/>
        </p:nvSpPr>
        <p:spPr>
          <a:xfrm>
            <a:off x="809551" y="4911022"/>
            <a:ext cx="10088382" cy="923330"/>
          </a:xfrm>
          <a:prstGeom prst="rect">
            <a:avLst/>
          </a:prstGeom>
          <a:solidFill>
            <a:schemeClr val="accent6">
              <a:lumMod val="40000"/>
              <a:lumOff val="60000"/>
            </a:schemeClr>
          </a:solidFill>
          <a:ln>
            <a:solidFill>
              <a:schemeClr val="tx1"/>
            </a:solidFill>
          </a:ln>
        </p:spPr>
        <p:txBody>
          <a:bodyPr wrap="square">
            <a:spAutoFit/>
          </a:bodyPr>
          <a:lstStyle/>
          <a:p>
            <a:pPr algn="ctr"/>
            <a:r>
              <a:rPr lang="en-GB" b="1" dirty="0"/>
              <a:t>Expected standard </a:t>
            </a:r>
            <a:r>
              <a:rPr lang="en-GB" dirty="0"/>
              <a:t>is just that – it means the school is doing everything that it should be doing so you would see the green colour-coding on the report card. It’s a high standard to make sure your children are receiving everything they need and deserve. </a:t>
            </a:r>
          </a:p>
        </p:txBody>
      </p:sp>
    </p:spTree>
    <p:extLst>
      <p:ext uri="{BB962C8B-B14F-4D97-AF65-F5344CB8AC3E}">
        <p14:creationId xmlns:p14="http://schemas.microsoft.com/office/powerpoint/2010/main" val="777025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3A3B0-0E31-437C-A35B-90CBA30E2F46}"/>
              </a:ext>
            </a:extLst>
          </p:cNvPr>
          <p:cNvSpPr>
            <a:spLocks noGrp="1"/>
          </p:cNvSpPr>
          <p:nvPr>
            <p:ph type="title"/>
          </p:nvPr>
        </p:nvSpPr>
        <p:spPr>
          <a:xfrm>
            <a:off x="133349" y="91689"/>
            <a:ext cx="11925299" cy="423318"/>
          </a:xfrm>
          <a:solidFill>
            <a:schemeClr val="bg1"/>
          </a:solidFill>
          <a:ln w="28575">
            <a:solidFill>
              <a:schemeClr val="tx1"/>
            </a:solidFill>
          </a:ln>
        </p:spPr>
        <p:txBody>
          <a:bodyPr>
            <a:normAutofit fontScale="90000"/>
          </a:bodyPr>
          <a:lstStyle/>
          <a:p>
            <a:r>
              <a:rPr lang="en-GB" sz="2800" dirty="0"/>
              <a:t>Mobile phones in school</a:t>
            </a:r>
          </a:p>
        </p:txBody>
      </p:sp>
      <p:sp>
        <p:nvSpPr>
          <p:cNvPr id="4" name="TextBox 3">
            <a:extLst>
              <a:ext uri="{FF2B5EF4-FFF2-40B4-BE49-F238E27FC236}">
                <a16:creationId xmlns:a16="http://schemas.microsoft.com/office/drawing/2014/main" id="{DD868C95-2D6E-4414-A5C3-01B7ED6C86A7}"/>
              </a:ext>
            </a:extLst>
          </p:cNvPr>
          <p:cNvSpPr txBox="1"/>
          <p:nvPr/>
        </p:nvSpPr>
        <p:spPr>
          <a:xfrm>
            <a:off x="133348" y="605610"/>
            <a:ext cx="11925300" cy="6065315"/>
          </a:xfrm>
          <a:prstGeom prst="rect">
            <a:avLst/>
          </a:prstGeom>
          <a:solidFill>
            <a:schemeClr val="bg1"/>
          </a:solidFill>
          <a:ln w="28575">
            <a:solidFill>
              <a:schemeClr val="tx1"/>
            </a:solidFill>
          </a:ln>
        </p:spPr>
        <p:txBody>
          <a:bodyPr wrap="square">
            <a:spAutoFit/>
          </a:bodyPr>
          <a:lstStyle/>
          <a:p>
            <a:pP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Mobile phones and smart watches </a:t>
            </a:r>
            <a:r>
              <a:rPr lang="en-GB" sz="1400" b="1" dirty="0">
                <a:latin typeface="Calibri" panose="020F0502020204030204" pitchFamily="34" charset="0"/>
                <a:ea typeface="Calibri" panose="020F0502020204030204" pitchFamily="34" charset="0"/>
                <a:cs typeface="Times New Roman" panose="02020603050405020304" pitchFamily="18" charset="0"/>
              </a:rPr>
              <a:t>for children are not allowed in school. This has been school policy since September 2025. </a:t>
            </a:r>
            <a:endParaRPr lang="en-GB" sz="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400" dirty="0">
                <a:latin typeface="Calibri" panose="020F0502020204030204" pitchFamily="34" charset="0"/>
                <a:ea typeface="Calibri" panose="020F0502020204030204" pitchFamily="34" charset="0"/>
                <a:cs typeface="Times New Roman" panose="02020603050405020304" pitchFamily="18" charset="0"/>
              </a:rPr>
              <a:t>Following the recent publication of the government ‘Mobile Phones in Schools’ guidance schools must now be mobile phone-free environments, and it is for headteachers to decide how best to achieve this within their own unique contexts. Our policy still stands that </a:t>
            </a:r>
            <a:r>
              <a:rPr lang="en-GB" sz="1400" b="1" dirty="0">
                <a:latin typeface="Calibri" panose="020F0502020204030204" pitchFamily="34" charset="0"/>
                <a:ea typeface="Calibri" panose="020F0502020204030204" pitchFamily="34" charset="0"/>
                <a:cs typeface="Times New Roman" panose="02020603050405020304" pitchFamily="18" charset="0"/>
              </a:rPr>
              <a:t>m</a:t>
            </a:r>
            <a:r>
              <a:rPr lang="en-GB" sz="1400" b="1" dirty="0">
                <a:effectLst/>
                <a:latin typeface="Calibri" panose="020F0502020204030204" pitchFamily="34" charset="0"/>
                <a:ea typeface="Calibri" panose="020F0502020204030204" pitchFamily="34" charset="0"/>
                <a:cs typeface="Times New Roman" panose="02020603050405020304" pitchFamily="18" charset="0"/>
              </a:rPr>
              <a:t>obile phones and smart watches </a:t>
            </a:r>
            <a:r>
              <a:rPr lang="en-GB" sz="1400" b="1" dirty="0">
                <a:latin typeface="Calibri" panose="020F0502020204030204" pitchFamily="34" charset="0"/>
                <a:ea typeface="Calibri" panose="020F0502020204030204" pitchFamily="34" charset="0"/>
                <a:cs typeface="Times New Roman" panose="02020603050405020304" pitchFamily="18" charset="0"/>
              </a:rPr>
              <a:t>for children are not allowed in school.</a:t>
            </a:r>
            <a:endParaRPr lang="en-GB"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400" b="1" dirty="0">
                <a:latin typeface="Calibri" panose="020F0502020204030204" pitchFamily="34" charset="0"/>
                <a:ea typeface="Calibri" panose="020F0502020204030204" pitchFamily="34" charset="0"/>
                <a:cs typeface="Times New Roman" panose="02020603050405020304" pitchFamily="18" charset="0"/>
              </a:rPr>
              <a:t>Exemptions: </a:t>
            </a:r>
            <a:r>
              <a:rPr lang="en-GB" sz="1400" dirty="0">
                <a:latin typeface="Calibri" panose="020F0502020204030204" pitchFamily="34" charset="0"/>
                <a:ea typeface="Calibri" panose="020F0502020204030204" pitchFamily="34" charset="0"/>
                <a:cs typeface="Times New Roman" panose="02020603050405020304" pitchFamily="18" charset="0"/>
              </a:rPr>
              <a:t>W</a:t>
            </a:r>
            <a:r>
              <a:rPr lang="en-GB" sz="1400" dirty="0">
                <a:effectLst/>
                <a:latin typeface="Calibri" panose="020F0502020204030204" pitchFamily="34" charset="0"/>
                <a:ea typeface="Calibri" panose="020F0502020204030204" pitchFamily="34" charset="0"/>
                <a:cs typeface="Times New Roman" panose="02020603050405020304" pitchFamily="18" charset="0"/>
              </a:rPr>
              <a:t>e understand that when children are walking to and from school, it </a:t>
            </a:r>
            <a:r>
              <a:rPr lang="en-GB" sz="1400" dirty="0">
                <a:latin typeface="Calibri" panose="020F0502020204030204" pitchFamily="34" charset="0"/>
                <a:ea typeface="Calibri" panose="020F0502020204030204" pitchFamily="34" charset="0"/>
                <a:cs typeface="Times New Roman" panose="02020603050405020304" pitchFamily="18" charset="0"/>
              </a:rPr>
              <a:t>may be</a:t>
            </a:r>
            <a:r>
              <a:rPr lang="en-GB" sz="1400" dirty="0">
                <a:effectLst/>
                <a:latin typeface="Calibri" panose="020F0502020204030204" pitchFamily="34" charset="0"/>
                <a:ea typeface="Calibri" panose="020F0502020204030204" pitchFamily="34" charset="0"/>
                <a:cs typeface="Times New Roman" panose="02020603050405020304" pitchFamily="18" charset="0"/>
              </a:rPr>
              <a:t> reassuring for them to have a mobile phone with them. Therefore, the school allows an exemption to this policy for children in Year 5 and 6 who are on the walk to school / walk home register. They may bring a </a:t>
            </a:r>
            <a:r>
              <a:rPr lang="en-GB" sz="1400" b="1" dirty="0">
                <a:latin typeface="Calibri" panose="020F0502020204030204" pitchFamily="34" charset="0"/>
                <a:ea typeface="Calibri" panose="020F0502020204030204" pitchFamily="34" charset="0"/>
                <a:cs typeface="Times New Roman" panose="02020603050405020304" pitchFamily="18" charset="0"/>
              </a:rPr>
              <a:t>non-smartphone mobile</a:t>
            </a:r>
            <a:r>
              <a:rPr lang="en-GB" sz="1400" b="1" dirty="0">
                <a:effectLst/>
                <a:latin typeface="Calibri" panose="020F0502020204030204" pitchFamily="34" charset="0"/>
                <a:ea typeface="Calibri" panose="020F0502020204030204" pitchFamily="34" charset="0"/>
                <a:cs typeface="Times New Roman" panose="02020603050405020304" pitchFamily="18" charset="0"/>
              </a:rPr>
              <a:t> phone </a:t>
            </a:r>
            <a:r>
              <a:rPr lang="en-GB" sz="1400" dirty="0">
                <a:effectLst/>
                <a:latin typeface="Calibri" panose="020F0502020204030204" pitchFamily="34" charset="0"/>
                <a:ea typeface="Calibri" panose="020F0502020204030204" pitchFamily="34" charset="0"/>
                <a:cs typeface="Times New Roman" panose="02020603050405020304" pitchFamily="18" charset="0"/>
              </a:rPr>
              <a:t>to school but it is entirely at their own risk.</a:t>
            </a:r>
            <a:r>
              <a:rPr lang="en-GB" sz="1400" b="1" dirty="0">
                <a:effectLst/>
                <a:latin typeface="Calibri" panose="020F0502020204030204" pitchFamily="34" charset="0"/>
                <a:ea typeface="Calibri" panose="020F0502020204030204" pitchFamily="34" charset="0"/>
                <a:cs typeface="Times New Roman" panose="02020603050405020304" pitchFamily="18" charset="0"/>
              </a:rPr>
              <a:t> </a:t>
            </a:r>
            <a:r>
              <a:rPr lang="en-GB" sz="1400" b="1" dirty="0">
                <a:latin typeface="Calibri" panose="020F0502020204030204" pitchFamily="34" charset="0"/>
                <a:ea typeface="Calibri" panose="020F0502020204030204" pitchFamily="34" charset="0"/>
                <a:cs typeface="Times New Roman" panose="02020603050405020304" pitchFamily="18" charset="0"/>
              </a:rPr>
              <a:t>This must</a:t>
            </a:r>
            <a:r>
              <a:rPr lang="en-GB" sz="1400" b="1" dirty="0">
                <a:effectLst/>
                <a:latin typeface="Calibri" panose="020F0502020204030204" pitchFamily="34" charset="0"/>
                <a:ea typeface="Calibri" panose="020F0502020204030204" pitchFamily="34" charset="0"/>
                <a:cs typeface="Times New Roman" panose="02020603050405020304" pitchFamily="18" charset="0"/>
              </a:rPr>
              <a:t> not be a smartphone. </a:t>
            </a:r>
            <a:r>
              <a:rPr lang="en-GB" sz="1400" dirty="0">
                <a:effectLst/>
                <a:latin typeface="Calibri" panose="020F0502020204030204" pitchFamily="34" charset="0"/>
                <a:ea typeface="Calibri" panose="020F0502020204030204" pitchFamily="34" charset="0"/>
                <a:cs typeface="Times New Roman" panose="02020603050405020304" pitchFamily="18" charset="0"/>
              </a:rPr>
              <a:t>Alternatively, children can bring a tracker to school, but this must adhere with the stipulations set out in our school </a:t>
            </a:r>
            <a:r>
              <a:rPr lang="en-GB" sz="1400" dirty="0">
                <a:effectLst/>
                <a:latin typeface="Calibri" panose="020F0502020204030204" pitchFamily="34" charset="0"/>
                <a:ea typeface="Calibri" panose="020F0502020204030204" pitchFamily="34" charset="0"/>
                <a:cs typeface="Times New Roman" panose="02020603050405020304" pitchFamily="18" charset="0"/>
                <a:hlinkClick r:id="rId3"/>
              </a:rPr>
              <a:t>communications policy </a:t>
            </a:r>
            <a:r>
              <a:rPr lang="en-GB" sz="1400" dirty="0">
                <a:effectLst/>
                <a:latin typeface="Calibri" panose="020F0502020204030204" pitchFamily="34" charset="0"/>
                <a:ea typeface="Calibri" panose="020F0502020204030204" pitchFamily="34" charset="0"/>
                <a:cs typeface="Times New Roman" panose="02020603050405020304" pitchFamily="18" charset="0"/>
              </a:rPr>
              <a:t>(please note: trackers are NOT allowed on school trips or residential visits). In exceptional circumstances, for example, when the technology on a smart device is required to monitor a health condition or support a specific need for a child with an EHCP, it may be that a smartphone is permitted in school. This is decided on a case-by-case basis and will be recoded on the child’s Individual Health Plan or Learning Support Plan. Under any of these exemption circumstances, children choose to bring a phone to school at their own risk. The school does not accept any responsibility for any damaged / lost / stolen phones when they are </a:t>
            </a:r>
            <a:r>
              <a:rPr lang="en-GB" sz="1400" dirty="0">
                <a:latin typeface="Calibri" panose="020F0502020204030204" pitchFamily="34" charset="0"/>
                <a:ea typeface="Calibri" panose="020F0502020204030204" pitchFamily="34" charset="0"/>
                <a:cs typeface="Times New Roman" panose="02020603050405020304" pitchFamily="18" charset="0"/>
              </a:rPr>
              <a:t>on school property</a:t>
            </a:r>
            <a:r>
              <a:rPr lang="en-GB" sz="1400" dirty="0">
                <a:effectLst/>
                <a:latin typeface="Calibri" panose="020F0502020204030204" pitchFamily="34" charset="0"/>
                <a:ea typeface="Calibri" panose="020F0502020204030204" pitchFamily="34" charset="0"/>
                <a:cs typeface="Times New Roman" panose="02020603050405020304" pitchFamily="18" charset="0"/>
              </a:rPr>
              <a:t>.</a:t>
            </a:r>
            <a:endParaRPr lang="en-GB"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400" b="1" dirty="0">
                <a:latin typeface="Calibri" panose="020F0502020204030204" pitchFamily="34" charset="0"/>
                <a:ea typeface="Calibri" panose="020F0502020204030204" pitchFamily="34" charset="0"/>
                <a:cs typeface="Times New Roman" panose="02020603050405020304" pitchFamily="18" charset="0"/>
              </a:rPr>
              <a:t>Maintaining a mobile-free environment: </a:t>
            </a:r>
            <a:r>
              <a:rPr lang="en-GB" sz="1400" dirty="0">
                <a:latin typeface="Calibri" panose="020F0502020204030204" pitchFamily="34" charset="0"/>
                <a:ea typeface="Calibri" panose="020F0502020204030204" pitchFamily="34" charset="0"/>
                <a:cs typeface="Times New Roman" panose="02020603050405020304" pitchFamily="18" charset="0"/>
              </a:rPr>
              <a:t>Where these exemptions are in place, children’s p</a:t>
            </a:r>
            <a:r>
              <a:rPr lang="en-GB" sz="1400" dirty="0">
                <a:effectLst/>
                <a:latin typeface="Calibri" panose="020F0502020204030204" pitchFamily="34" charset="0"/>
                <a:ea typeface="Calibri" panose="020F0502020204030204" pitchFamily="34" charset="0"/>
                <a:cs typeface="Times New Roman" panose="02020603050405020304" pitchFamily="18" charset="0"/>
              </a:rPr>
              <a:t>hones must be turned off on arrival at school and </a:t>
            </a:r>
            <a:r>
              <a:rPr lang="en-GB" sz="1400" dirty="0">
                <a:latin typeface="Calibri" panose="020F0502020204030204" pitchFamily="34" charset="0"/>
                <a:ea typeface="Calibri" panose="020F0502020204030204" pitchFamily="34" charset="0"/>
                <a:cs typeface="Times New Roman" panose="02020603050405020304" pitchFamily="18" charset="0"/>
              </a:rPr>
              <a:t>they</a:t>
            </a:r>
            <a:r>
              <a:rPr lang="en-GB" sz="1400" dirty="0">
                <a:effectLst/>
                <a:latin typeface="Calibri" panose="020F0502020204030204" pitchFamily="34" charset="0"/>
                <a:ea typeface="Calibri" panose="020F0502020204030204" pitchFamily="34" charset="0"/>
                <a:cs typeface="Times New Roman" panose="02020603050405020304" pitchFamily="18" charset="0"/>
              </a:rPr>
              <a:t> must hand them into the office before walking down the alleyway to their class. The phone will be locked </a:t>
            </a:r>
            <a:r>
              <a:rPr lang="en-GB" sz="1400" dirty="0">
                <a:latin typeface="Calibri" panose="020F0502020204030204" pitchFamily="34" charset="0"/>
                <a:ea typeface="Calibri" panose="020F0502020204030204" pitchFamily="34" charset="0"/>
                <a:cs typeface="Times New Roman" panose="02020603050405020304" pitchFamily="18" charset="0"/>
              </a:rPr>
              <a:t>away</a:t>
            </a:r>
            <a:r>
              <a:rPr lang="en-GB" sz="1400" dirty="0">
                <a:effectLst/>
                <a:latin typeface="Calibri" panose="020F0502020204030204" pitchFamily="34" charset="0"/>
                <a:ea typeface="Calibri" panose="020F0502020204030204" pitchFamily="34" charset="0"/>
                <a:cs typeface="Times New Roman" panose="02020603050405020304" pitchFamily="18" charset="0"/>
              </a:rPr>
              <a:t> for the duration of the day and returned to children on the playground at the end of the day. It is the child’s responsibility to make sure that they have their phone before they leave school at the end of the day. Please ensure your child’s phone is named. </a:t>
            </a:r>
          </a:p>
          <a:p>
            <a:pPr>
              <a:lnSpc>
                <a:spcPct val="107000"/>
              </a:lnSpc>
              <a:spcAft>
                <a:spcPts val="800"/>
              </a:spcAft>
            </a:pPr>
            <a:r>
              <a:rPr lang="en-GB" sz="1400" b="1" dirty="0">
                <a:latin typeface="Calibri" panose="020F0502020204030204" pitchFamily="34" charset="0"/>
                <a:ea typeface="Calibri" panose="020F0502020204030204" pitchFamily="34" charset="0"/>
                <a:cs typeface="Times New Roman" panose="02020603050405020304" pitchFamily="18" charset="0"/>
              </a:rPr>
              <a:t>Consequences: </a:t>
            </a:r>
            <a:r>
              <a:rPr lang="en-GB" sz="1400" dirty="0">
                <a:latin typeface="Calibri" panose="020F0502020204030204" pitchFamily="34" charset="0"/>
                <a:ea typeface="Calibri" panose="020F0502020204030204" pitchFamily="34" charset="0"/>
                <a:cs typeface="Times New Roman" panose="02020603050405020304" pitchFamily="18" charset="0"/>
              </a:rPr>
              <a:t>Government guidance states a mobile phone for pupils in school during the school day is a prohibited item. In the event that a pupil chooses not to follow the rules and brings a smartphone / smartwatch or mobile phone into school this will be managed in line with our school Behaviour Policy. This policy states that staff are permitted to conduct a search for prohibited items and therefore can search for a mobile phone if it is suspected that a pupil has one in school. If a pupil has a mobile phone in school it will be confiscated for whatever time the Headteacher considers to be proportionate. Additionally, they will no longer be permitted to bring a mobile phone into school at all. The school’s behaviour policy will be strictly adhered to at all times. </a:t>
            </a:r>
            <a:endParaRPr lang="en-GB" sz="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Parents have an important role in supporting the school’s policy on prohibiting the use of mobile phones in school. </a:t>
            </a:r>
            <a:r>
              <a:rPr lang="en-GB" sz="1400" dirty="0">
                <a:latin typeface="Calibri" panose="020F0502020204030204" pitchFamily="34" charset="0"/>
                <a:ea typeface="Calibri" panose="020F0502020204030204" pitchFamily="34" charset="0"/>
                <a:cs typeface="Times New Roman" panose="02020603050405020304" pitchFamily="18" charset="0"/>
              </a:rPr>
              <a:t>Please</a:t>
            </a:r>
            <a:r>
              <a:rPr lang="en-GB" sz="1400" dirty="0">
                <a:effectLst/>
                <a:latin typeface="Calibri" panose="020F0502020204030204" pitchFamily="34" charset="0"/>
                <a:ea typeface="Calibri" panose="020F0502020204030204" pitchFamily="34" charset="0"/>
                <a:cs typeface="Times New Roman" panose="02020603050405020304" pitchFamily="18" charset="0"/>
              </a:rPr>
              <a:t> reinforce and discuss this at home as appropriate, including the risks associated with mobile phone use and the benefits of a mobile phone-free environment. </a:t>
            </a:r>
          </a:p>
        </p:txBody>
      </p:sp>
    </p:spTree>
    <p:extLst>
      <p:ext uri="{BB962C8B-B14F-4D97-AF65-F5344CB8AC3E}">
        <p14:creationId xmlns:p14="http://schemas.microsoft.com/office/powerpoint/2010/main" val="39593919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3A3B0-0E31-437C-A35B-90CBA30E2F46}"/>
              </a:ext>
            </a:extLst>
          </p:cNvPr>
          <p:cNvSpPr>
            <a:spLocks noGrp="1"/>
          </p:cNvSpPr>
          <p:nvPr>
            <p:ph type="title"/>
          </p:nvPr>
        </p:nvSpPr>
        <p:spPr>
          <a:xfrm>
            <a:off x="242790" y="77025"/>
            <a:ext cx="11791950" cy="570675"/>
          </a:xfrm>
          <a:solidFill>
            <a:schemeClr val="bg1"/>
          </a:solidFill>
          <a:ln w="28575">
            <a:solidFill>
              <a:schemeClr val="tx1"/>
            </a:solidFill>
          </a:ln>
        </p:spPr>
        <p:txBody>
          <a:bodyPr>
            <a:normAutofit fontScale="90000"/>
          </a:bodyPr>
          <a:lstStyle/>
          <a:p>
            <a:r>
              <a:rPr lang="en-GB" sz="3600" dirty="0"/>
              <a:t>Why are smartphones banned for children at Bishop Perrin School?</a:t>
            </a:r>
          </a:p>
        </p:txBody>
      </p:sp>
      <p:sp>
        <p:nvSpPr>
          <p:cNvPr id="4" name="TextBox 3">
            <a:extLst>
              <a:ext uri="{FF2B5EF4-FFF2-40B4-BE49-F238E27FC236}">
                <a16:creationId xmlns:a16="http://schemas.microsoft.com/office/drawing/2014/main" id="{DD868C95-2D6E-4414-A5C3-01B7ED6C86A7}"/>
              </a:ext>
            </a:extLst>
          </p:cNvPr>
          <p:cNvSpPr txBox="1"/>
          <p:nvPr/>
        </p:nvSpPr>
        <p:spPr>
          <a:xfrm>
            <a:off x="242790" y="752112"/>
            <a:ext cx="11791950" cy="5641031"/>
          </a:xfrm>
          <a:prstGeom prst="rect">
            <a:avLst/>
          </a:prstGeom>
          <a:solidFill>
            <a:schemeClr val="bg1"/>
          </a:solidFill>
          <a:ln w="28575">
            <a:solidFill>
              <a:schemeClr val="tx1"/>
            </a:solidFill>
          </a:ln>
        </p:spPr>
        <p:txBody>
          <a:bodyPr wrap="square">
            <a:spAutoFit/>
          </a:bodyPr>
          <a:lstStyle/>
          <a:p>
            <a:pPr>
              <a:lnSpc>
                <a:spcPct val="107000"/>
              </a:lnSpc>
              <a:spcAft>
                <a:spcPts val="800"/>
              </a:spcAft>
            </a:pPr>
            <a:r>
              <a:rPr lang="en-GB" sz="1400" dirty="0">
                <a:latin typeface="Calibri" panose="020F0502020204030204" pitchFamily="34" charset="0"/>
                <a:ea typeface="Calibri" panose="020F0502020204030204" pitchFamily="34" charset="0"/>
                <a:cs typeface="Times New Roman" panose="02020603050405020304" pitchFamily="18" charset="0"/>
              </a:rPr>
              <a:t>I</a:t>
            </a:r>
            <a:r>
              <a:rPr lang="en-GB" sz="1400" dirty="0">
                <a:effectLst/>
                <a:latin typeface="Calibri" panose="020F0502020204030204" pitchFamily="34" charset="0"/>
                <a:ea typeface="Calibri" panose="020F0502020204030204" pitchFamily="34" charset="0"/>
                <a:cs typeface="Times New Roman" panose="02020603050405020304" pitchFamily="18" charset="0"/>
              </a:rPr>
              <a:t>n 2024 / 25, the decision was taken to ban smartphones and smartwatches for children on the school premises. This decision was taken with the children’s best interests at heart. It was discussed at the Parent </a:t>
            </a:r>
            <a:r>
              <a:rPr lang="en-GB" sz="1400" dirty="0">
                <a:latin typeface="Calibri" panose="020F0502020204030204" pitchFamily="34" charset="0"/>
                <a:ea typeface="Calibri" panose="020F0502020204030204" pitchFamily="34" charset="0"/>
                <a:cs typeface="Times New Roman" panose="02020603050405020304" pitchFamily="18" charset="0"/>
              </a:rPr>
              <a:t>F</a:t>
            </a:r>
            <a:r>
              <a:rPr lang="en-GB" sz="1400" dirty="0">
                <a:effectLst/>
                <a:latin typeface="Calibri" panose="020F0502020204030204" pitchFamily="34" charset="0"/>
                <a:ea typeface="Calibri" panose="020F0502020204030204" pitchFamily="34" charset="0"/>
                <a:cs typeface="Times New Roman" panose="02020603050405020304" pitchFamily="18" charset="0"/>
              </a:rPr>
              <a:t>orum, and communicated to parents in February 2025, with it becoming policy in September 2025. This policy has not changed.</a:t>
            </a:r>
          </a:p>
          <a:p>
            <a:pP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The rationale behind this ban:</a:t>
            </a:r>
          </a:p>
          <a:p>
            <a:pPr marL="285750" indent="-285750">
              <a:lnSpc>
                <a:spcPct val="107000"/>
              </a:lnSpc>
              <a:spcAft>
                <a:spcPts val="800"/>
              </a:spcAft>
              <a:buFont typeface="Arial" panose="020B0604020202020204" pitchFamily="34" charset="0"/>
              <a:buChar char="•"/>
            </a:pPr>
            <a:r>
              <a:rPr lang="en-GB" sz="1400" dirty="0">
                <a:latin typeface="Calibri" panose="020F0502020204030204" pitchFamily="34" charset="0"/>
                <a:ea typeface="Calibri" panose="020F0502020204030204" pitchFamily="34" charset="0"/>
                <a:cs typeface="Times New Roman" panose="02020603050405020304" pitchFamily="18" charset="0"/>
              </a:rPr>
              <a:t>The school does not endorse or encourage the use of smartphones for children of primary school age based on a wealth of research and our experience of dealing with increasingly significant </a:t>
            </a:r>
            <a:r>
              <a:rPr lang="en-GB" sz="1400" b="1" dirty="0">
                <a:latin typeface="Calibri" panose="020F0502020204030204" pitchFamily="34" charset="0"/>
                <a:ea typeface="Calibri" panose="020F0502020204030204" pitchFamily="34" charset="0"/>
                <a:cs typeface="Times New Roman" panose="02020603050405020304" pitchFamily="18" charset="0"/>
              </a:rPr>
              <a:t>behaviour, wellbeing and safeguarding issues </a:t>
            </a:r>
            <a:r>
              <a:rPr lang="en-GB" sz="1400" dirty="0">
                <a:latin typeface="Calibri" panose="020F0502020204030204" pitchFamily="34" charset="0"/>
                <a:ea typeface="Calibri" panose="020F0502020204030204" pitchFamily="34" charset="0"/>
                <a:cs typeface="Times New Roman" panose="02020603050405020304" pitchFamily="18" charset="0"/>
              </a:rPr>
              <a:t>that originate from a child’s smartphone use. Often, these issues are a direct result of children being too young to handle the responsibility and the consequences of online behaviour via these devices. We were also advised by our Community Police Officer that use of smartphones can make children more vulnerable to harm, potentially at an increased risk of theft or mugging, or perhaps too engrossed in their phone to maintain safe walking / road safety.</a:t>
            </a:r>
          </a:p>
          <a:p>
            <a:pPr marL="285750" indent="-285750">
              <a:lnSpc>
                <a:spcPct val="107000"/>
              </a:lnSpc>
              <a:spcAft>
                <a:spcPts val="800"/>
              </a:spcAft>
              <a:buFont typeface="Arial" panose="020B0604020202020204" pitchFamily="34" charset="0"/>
              <a:buChar char="•"/>
            </a:pPr>
            <a:r>
              <a:rPr lang="en-GB" sz="1400" dirty="0">
                <a:latin typeface="Calibri" panose="020F0502020204030204" pitchFamily="34" charset="0"/>
                <a:ea typeface="Calibri" panose="020F0502020204030204" pitchFamily="34" charset="0"/>
                <a:cs typeface="Times New Roman" panose="02020603050405020304" pitchFamily="18" charset="0"/>
              </a:rPr>
              <a:t>It is a supportive measure for parents, many of whom have shared that they would prefer not to give their child a smartphone at primary age, but found this difficult to maintain as a result of peer pressure. A collective approach to delaying children having smartphones at primary school can help parents to manage these decisions. </a:t>
            </a:r>
          </a:p>
          <a:p>
            <a:pPr marL="285750" indent="-285750">
              <a:lnSpc>
                <a:spcPct val="107000"/>
              </a:lnSpc>
              <a:spcAft>
                <a:spcPts val="800"/>
              </a:spcAft>
              <a:buFont typeface="Arial" panose="020B0604020202020204" pitchFamily="34" charset="0"/>
              <a:buChar char="•"/>
            </a:pPr>
            <a:r>
              <a:rPr lang="en-GB" sz="1400" dirty="0">
                <a:latin typeface="Calibri" panose="020F0502020204030204" pitchFamily="34" charset="0"/>
                <a:ea typeface="Calibri" panose="020F0502020204030204" pitchFamily="34" charset="0"/>
                <a:cs typeface="Times New Roman" panose="02020603050405020304" pitchFamily="18" charset="0"/>
              </a:rPr>
              <a:t>Smartphones and smartwatches are expensive and valuable devices, and allowing these devices on school premises poses significant issues for the School regarding liability for their loss or damage. Consideration was given to the significant amount of time that would be required to manage the consequences of this happening. </a:t>
            </a:r>
          </a:p>
          <a:p>
            <a:pPr marL="285750" indent="-285750">
              <a:lnSpc>
                <a:spcPct val="107000"/>
              </a:lnSpc>
              <a:spcAft>
                <a:spcPts val="800"/>
              </a:spcAft>
              <a:buFont typeface="Arial" panose="020B0604020202020204" pitchFamily="34" charset="0"/>
              <a:buChar char="•"/>
            </a:pPr>
            <a:r>
              <a:rPr lang="en-GB" sz="1400" dirty="0">
                <a:latin typeface="Calibri" panose="020F0502020204030204" pitchFamily="34" charset="0"/>
                <a:ea typeface="Calibri" panose="020F0502020204030204" pitchFamily="34" charset="0"/>
                <a:cs typeface="Times New Roman" panose="02020603050405020304" pitchFamily="18" charset="0"/>
              </a:rPr>
              <a:t>The School is not able to make distinctions between smartphones which have some applications disabled and those which do not and are not in a position to check this.</a:t>
            </a:r>
          </a:p>
          <a:p>
            <a:pPr>
              <a:lnSpc>
                <a:spcPct val="107000"/>
              </a:lnSpc>
              <a:spcAft>
                <a:spcPts val="800"/>
              </a:spcAft>
            </a:pPr>
            <a:endParaRPr lang="en-GB"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400" dirty="0">
                <a:latin typeface="Calibri" panose="020F0502020204030204" pitchFamily="34" charset="0"/>
                <a:ea typeface="Calibri" panose="020F0502020204030204" pitchFamily="34" charset="0"/>
                <a:cs typeface="Times New Roman" panose="02020603050405020304" pitchFamily="18" charset="0"/>
              </a:rPr>
              <a:t>For further information about some of the training we have facilitated for parents and further understanding of the rationale behind this decision, please see these </a:t>
            </a:r>
            <a:r>
              <a:rPr lang="en-GB" sz="1400" dirty="0">
                <a:latin typeface="Calibri" panose="020F0502020204030204" pitchFamily="34" charset="0"/>
                <a:ea typeface="Calibri" panose="020F0502020204030204" pitchFamily="34" charset="0"/>
                <a:cs typeface="Times New Roman" panose="02020603050405020304" pitchFamily="18" charset="0"/>
                <a:hlinkClick r:id="rId3"/>
              </a:rPr>
              <a:t>resources</a:t>
            </a:r>
            <a:r>
              <a:rPr lang="en-GB" sz="1400" dirty="0">
                <a:latin typeface="Calibri" panose="020F0502020204030204" pitchFamily="34" charset="0"/>
                <a:ea typeface="Calibri" panose="020F0502020204030204" pitchFamily="34" charset="0"/>
                <a:cs typeface="Times New Roman" panose="02020603050405020304" pitchFamily="18" charset="0"/>
              </a:rPr>
              <a:t> shared by Ellen Collins, Deputy Headteacher at Turing House, who led the training about the impact of smartphone use on young people and children. </a:t>
            </a:r>
          </a:p>
        </p:txBody>
      </p:sp>
    </p:spTree>
    <p:extLst>
      <p:ext uri="{BB962C8B-B14F-4D97-AF65-F5344CB8AC3E}">
        <p14:creationId xmlns:p14="http://schemas.microsoft.com/office/powerpoint/2010/main" val="1579133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D2B8BFB-EFB7-4CC9-AD59-6255206F4313}"/>
              </a:ext>
            </a:extLst>
          </p:cNvPr>
          <p:cNvSpPr/>
          <p:nvPr/>
        </p:nvSpPr>
        <p:spPr>
          <a:xfrm>
            <a:off x="190020" y="239572"/>
            <a:ext cx="10881359" cy="769441"/>
          </a:xfrm>
          <a:prstGeom prst="rect">
            <a:avLst/>
          </a:prstGeom>
          <a:solidFill>
            <a:schemeClr val="bg1"/>
          </a:solidFill>
          <a:ln w="38100">
            <a:solidFill>
              <a:schemeClr val="tx1"/>
            </a:solidFill>
          </a:ln>
        </p:spPr>
        <p:txBody>
          <a:bodyPr wrap="square">
            <a:spAutoFit/>
          </a:bodyPr>
          <a:lstStyle/>
          <a:p>
            <a:pPr algn="ctr"/>
            <a:r>
              <a:rPr lang="en-GB" sz="4400" dirty="0"/>
              <a:t>Swimming lessons – Isleworth Leisure Centre</a:t>
            </a:r>
          </a:p>
        </p:txBody>
      </p:sp>
      <p:pic>
        <p:nvPicPr>
          <p:cNvPr id="3" name="Picture 2">
            <a:extLst>
              <a:ext uri="{FF2B5EF4-FFF2-40B4-BE49-F238E27FC236}">
                <a16:creationId xmlns:a16="http://schemas.microsoft.com/office/drawing/2014/main" id="{6228E1DC-45C6-488D-A908-764B64C913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2129" y="186237"/>
            <a:ext cx="879851" cy="913247"/>
          </a:xfrm>
          <a:prstGeom prst="rect">
            <a:avLst/>
          </a:prstGeom>
          <a:ln w="28575">
            <a:solidFill>
              <a:schemeClr val="tx1"/>
            </a:solidFill>
          </a:ln>
        </p:spPr>
      </p:pic>
      <p:pic>
        <p:nvPicPr>
          <p:cNvPr id="1026" name="Picture 2" descr="Water safety tips: What is the best color swimsuit for your child to wear?">
            <a:extLst>
              <a:ext uri="{FF2B5EF4-FFF2-40B4-BE49-F238E27FC236}">
                <a16:creationId xmlns:a16="http://schemas.microsoft.com/office/drawing/2014/main" id="{AC8223D5-1FC6-4052-8EC8-D0CB6ED74A14}"/>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0385" r="20577"/>
          <a:stretch/>
        </p:blipFill>
        <p:spPr bwMode="auto">
          <a:xfrm>
            <a:off x="8597564" y="2763504"/>
            <a:ext cx="3057866" cy="291276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able 5">
            <a:extLst>
              <a:ext uri="{FF2B5EF4-FFF2-40B4-BE49-F238E27FC236}">
                <a16:creationId xmlns:a16="http://schemas.microsoft.com/office/drawing/2014/main" id="{28939A4C-C0E9-4ECC-876C-09AB1AE55EC5}"/>
              </a:ext>
            </a:extLst>
          </p:cNvPr>
          <p:cNvGraphicFramePr>
            <a:graphicFrameLocks noGrp="1"/>
          </p:cNvGraphicFramePr>
          <p:nvPr/>
        </p:nvGraphicFramePr>
        <p:xfrm>
          <a:off x="7380549" y="1291414"/>
          <a:ext cx="4539135" cy="1280160"/>
        </p:xfrm>
        <a:graphic>
          <a:graphicData uri="http://schemas.openxmlformats.org/drawingml/2006/table">
            <a:tbl>
              <a:tblPr firstRow="1" firstCol="1" bandRow="1"/>
              <a:tblGrid>
                <a:gridCol w="4539135">
                  <a:extLst>
                    <a:ext uri="{9D8B030D-6E8A-4147-A177-3AD203B41FA5}">
                      <a16:colId xmlns:a16="http://schemas.microsoft.com/office/drawing/2014/main" val="186900469"/>
                    </a:ext>
                  </a:extLst>
                </a:gridCol>
              </a:tblGrid>
              <a:tr h="0">
                <a:tc>
                  <a:txBody>
                    <a:bodyPr/>
                    <a:lstStyle/>
                    <a:p>
                      <a:pPr algn="ctr"/>
                      <a:r>
                        <a:rPr lang="en-GB" sz="1400" b="1" dirty="0">
                          <a:effectLst/>
                          <a:latin typeface="Arial" panose="020B0604020202020204" pitchFamily="34" charset="0"/>
                          <a:ea typeface="Calibri" panose="020F0502020204030204" pitchFamily="34" charset="0"/>
                          <a:cs typeface="Times New Roman" panose="02020603050405020304" pitchFamily="18" charset="0"/>
                        </a:rPr>
                        <a:t>Swimming kit</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001971471"/>
                  </a:ext>
                </a:extLst>
              </a:tr>
              <a:tr h="0">
                <a:tc>
                  <a:txBody>
                    <a:bodyPr/>
                    <a:lstStyle/>
                    <a:p>
                      <a:pPr indent="457200" algn="ctr"/>
                      <a:r>
                        <a:rPr lang="en-GB" sz="1400" dirty="0">
                          <a:effectLst/>
                          <a:latin typeface="Arial" panose="020B0604020202020204" pitchFamily="34" charset="0"/>
                          <a:ea typeface="Calibri" panose="020F0502020204030204" pitchFamily="34" charset="0"/>
                          <a:cs typeface="Times New Roman" panose="02020603050405020304" pitchFamily="18" charset="0"/>
                        </a:rPr>
                        <a:t>Plain-coloured swimsuit / trunks (ideally black)</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ctr"/>
                      <a:r>
                        <a:rPr lang="en-GB" sz="1400" b="1" dirty="0">
                          <a:solidFill>
                            <a:srgbClr val="2F5496"/>
                          </a:solidFill>
                          <a:effectLst/>
                          <a:latin typeface="Arial" panose="020B0604020202020204" pitchFamily="34" charset="0"/>
                          <a:ea typeface="Calibri" panose="020F0502020204030204" pitchFamily="34" charset="0"/>
                          <a:cs typeface="Times New Roman" panose="02020603050405020304" pitchFamily="18" charset="0"/>
                        </a:rPr>
                        <a:t>School </a:t>
                      </a:r>
                      <a:r>
                        <a:rPr lang="en-GB" sz="1400" dirty="0">
                          <a:effectLst/>
                          <a:latin typeface="Arial" panose="020B0604020202020204" pitchFamily="34" charset="0"/>
                          <a:ea typeface="Calibri" panose="020F0502020204030204" pitchFamily="34" charset="0"/>
                          <a:cs typeface="Times New Roman" panose="02020603050405020304" pitchFamily="18" charset="0"/>
                        </a:rPr>
                        <a:t>(or plain yellow)</a:t>
                      </a:r>
                      <a:r>
                        <a:rPr lang="en-GB" sz="1400" b="1" dirty="0">
                          <a:effectLst/>
                          <a:latin typeface="Arial" panose="020B0604020202020204" pitchFamily="34" charset="0"/>
                          <a:ea typeface="Calibri" panose="020F0502020204030204" pitchFamily="34" charset="0"/>
                          <a:cs typeface="Times New Roman" panose="02020603050405020304" pitchFamily="18" charset="0"/>
                        </a:rPr>
                        <a:t> </a:t>
                      </a:r>
                      <a:r>
                        <a:rPr lang="en-GB" sz="1400" dirty="0">
                          <a:effectLst/>
                          <a:latin typeface="Arial" panose="020B0604020202020204" pitchFamily="34" charset="0"/>
                          <a:ea typeface="Calibri" panose="020F0502020204030204" pitchFamily="34" charset="0"/>
                          <a:cs typeface="Times New Roman" panose="02020603050405020304" pitchFamily="18" charset="0"/>
                        </a:rPr>
                        <a:t>swimming cap (available from school only)</a:t>
                      </a:r>
                    </a:p>
                    <a:p>
                      <a:pPr indent="457200" algn="ctr"/>
                      <a:r>
                        <a:rPr lang="en-GB" sz="1400" dirty="0">
                          <a:effectLst/>
                          <a:latin typeface="Arial" panose="020B0604020202020204" pitchFamily="34" charset="0"/>
                          <a:ea typeface="Calibri" panose="020F0502020204030204" pitchFamily="34" charset="0"/>
                          <a:cs typeface="Times New Roman" panose="02020603050405020304" pitchFamily="18" charset="0"/>
                        </a:rPr>
                        <a:t>Children can wear their PE kit to school on their swimming day.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943502649"/>
                  </a:ext>
                </a:extLst>
              </a:tr>
            </a:tbl>
          </a:graphicData>
        </a:graphic>
      </p:graphicFrame>
      <p:sp>
        <p:nvSpPr>
          <p:cNvPr id="8" name="Rectangle 7">
            <a:extLst>
              <a:ext uri="{FF2B5EF4-FFF2-40B4-BE49-F238E27FC236}">
                <a16:creationId xmlns:a16="http://schemas.microsoft.com/office/drawing/2014/main" id="{470A732A-F2A1-42EA-AFF1-0F7A865F8A4D}"/>
              </a:ext>
            </a:extLst>
          </p:cNvPr>
          <p:cNvSpPr/>
          <p:nvPr/>
        </p:nvSpPr>
        <p:spPr>
          <a:xfrm>
            <a:off x="190020" y="4527540"/>
            <a:ext cx="7829268" cy="1200329"/>
          </a:xfrm>
          <a:prstGeom prst="rect">
            <a:avLst/>
          </a:prstGeom>
          <a:solidFill>
            <a:schemeClr val="bg1"/>
          </a:solidFill>
          <a:ln w="38100">
            <a:solidFill>
              <a:schemeClr val="tx1"/>
            </a:solidFill>
          </a:ln>
        </p:spPr>
        <p:txBody>
          <a:bodyPr wrap="square">
            <a:spAutoFit/>
          </a:bodyPr>
          <a:lstStyle/>
          <a:p>
            <a:r>
              <a:rPr lang="en-GB" b="1" u="sng" dirty="0"/>
              <a:t>Autumn term - Monday mornings</a:t>
            </a:r>
          </a:p>
          <a:p>
            <a:r>
              <a:rPr lang="en-GB" dirty="0"/>
              <a:t>9:30 – 10:00 – Year 3 </a:t>
            </a:r>
          </a:p>
          <a:p>
            <a:r>
              <a:rPr lang="en-GB" dirty="0"/>
              <a:t>Spring term</a:t>
            </a:r>
          </a:p>
          <a:p>
            <a:r>
              <a:rPr lang="en-GB" dirty="0"/>
              <a:t>9:30 – 10:00 – Year 4, 5 &amp; 6 children who have yet to meet level 5</a:t>
            </a:r>
          </a:p>
        </p:txBody>
      </p:sp>
      <p:sp>
        <p:nvSpPr>
          <p:cNvPr id="11" name="TextBox 10">
            <a:extLst>
              <a:ext uri="{FF2B5EF4-FFF2-40B4-BE49-F238E27FC236}">
                <a16:creationId xmlns:a16="http://schemas.microsoft.com/office/drawing/2014/main" id="{D835D262-1C85-4CAD-9BC5-B6278D456B01}"/>
              </a:ext>
            </a:extLst>
          </p:cNvPr>
          <p:cNvSpPr txBox="1"/>
          <p:nvPr/>
        </p:nvSpPr>
        <p:spPr>
          <a:xfrm>
            <a:off x="190020" y="6141539"/>
            <a:ext cx="7829268" cy="369332"/>
          </a:xfrm>
          <a:prstGeom prst="rect">
            <a:avLst/>
          </a:prstGeom>
          <a:solidFill>
            <a:schemeClr val="bg1"/>
          </a:solidFill>
          <a:ln w="28575">
            <a:solidFill>
              <a:schemeClr val="tx1"/>
            </a:solidFill>
          </a:ln>
        </p:spPr>
        <p:txBody>
          <a:bodyPr wrap="square">
            <a:spAutoFit/>
          </a:bodyPr>
          <a:lstStyle/>
          <a:p>
            <a:r>
              <a:rPr lang="en-GB" dirty="0"/>
              <a:t>Travel to and from leisure centre by coach.</a:t>
            </a:r>
          </a:p>
        </p:txBody>
      </p:sp>
      <p:graphicFrame>
        <p:nvGraphicFramePr>
          <p:cNvPr id="10" name="Table 9">
            <a:extLst>
              <a:ext uri="{FF2B5EF4-FFF2-40B4-BE49-F238E27FC236}">
                <a16:creationId xmlns:a16="http://schemas.microsoft.com/office/drawing/2014/main" id="{F38D7BD5-AA8D-4C6B-80E5-8B646E75623C}"/>
              </a:ext>
            </a:extLst>
          </p:cNvPr>
          <p:cNvGraphicFramePr>
            <a:graphicFrameLocks noGrp="1"/>
          </p:cNvGraphicFramePr>
          <p:nvPr>
            <p:extLst>
              <p:ext uri="{D42A27DB-BD31-4B8C-83A1-F6EECF244321}">
                <p14:modId xmlns:p14="http://schemas.microsoft.com/office/powerpoint/2010/main" val="1963904334"/>
              </p:ext>
            </p:extLst>
          </p:nvPr>
        </p:nvGraphicFramePr>
        <p:xfrm>
          <a:off x="536570" y="1291414"/>
          <a:ext cx="5973035" cy="2912764"/>
        </p:xfrm>
        <a:graphic>
          <a:graphicData uri="http://schemas.openxmlformats.org/drawingml/2006/table">
            <a:tbl>
              <a:tblPr firstRow="1" firstCol="1" bandRow="1">
                <a:tableStyleId>{073A0DAA-6AF3-43AB-8588-CEC1D06C72B9}</a:tableStyleId>
              </a:tblPr>
              <a:tblGrid>
                <a:gridCol w="1170811">
                  <a:extLst>
                    <a:ext uri="{9D8B030D-6E8A-4147-A177-3AD203B41FA5}">
                      <a16:colId xmlns:a16="http://schemas.microsoft.com/office/drawing/2014/main" val="2418730813"/>
                    </a:ext>
                  </a:extLst>
                </a:gridCol>
                <a:gridCol w="1125521">
                  <a:extLst>
                    <a:ext uri="{9D8B030D-6E8A-4147-A177-3AD203B41FA5}">
                      <a16:colId xmlns:a16="http://schemas.microsoft.com/office/drawing/2014/main" val="2129370722"/>
                    </a:ext>
                  </a:extLst>
                </a:gridCol>
                <a:gridCol w="1170523">
                  <a:extLst>
                    <a:ext uri="{9D8B030D-6E8A-4147-A177-3AD203B41FA5}">
                      <a16:colId xmlns:a16="http://schemas.microsoft.com/office/drawing/2014/main" val="1427478085"/>
                    </a:ext>
                  </a:extLst>
                </a:gridCol>
                <a:gridCol w="1348502">
                  <a:extLst>
                    <a:ext uri="{9D8B030D-6E8A-4147-A177-3AD203B41FA5}">
                      <a16:colId xmlns:a16="http://schemas.microsoft.com/office/drawing/2014/main" val="2213285210"/>
                    </a:ext>
                  </a:extLst>
                </a:gridCol>
                <a:gridCol w="1157678">
                  <a:extLst>
                    <a:ext uri="{9D8B030D-6E8A-4147-A177-3AD203B41FA5}">
                      <a16:colId xmlns:a16="http://schemas.microsoft.com/office/drawing/2014/main" val="3038634198"/>
                    </a:ext>
                  </a:extLst>
                </a:gridCol>
              </a:tblGrid>
              <a:tr h="454157">
                <a:tc>
                  <a:txBody>
                    <a:bodyPr/>
                    <a:lstStyle/>
                    <a:p>
                      <a:pPr algn="ctr">
                        <a:lnSpc>
                          <a:spcPct val="107000"/>
                        </a:lnSpc>
                        <a:spcAft>
                          <a:spcPts val="800"/>
                        </a:spcAft>
                      </a:pPr>
                      <a:r>
                        <a:rPr lang="en-GB" sz="1200">
                          <a:effectLst/>
                        </a:rPr>
                        <a:t>Term Dates</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200">
                          <a:effectLst/>
                        </a:rPr>
                        <a:t>Swimming Start date</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200">
                          <a:effectLst/>
                        </a:rPr>
                        <a:t>Swimming End date</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200" dirty="0">
                          <a:effectLst/>
                        </a:rPr>
                        <a:t>Exclusion Dates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200">
                          <a:effectLst/>
                        </a:rPr>
                        <a:t>Total weeks</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304275490"/>
                  </a:ext>
                </a:extLst>
              </a:tr>
              <a:tr h="1088060">
                <a:tc>
                  <a:txBody>
                    <a:bodyPr/>
                    <a:lstStyle/>
                    <a:p>
                      <a:pPr algn="ctr">
                        <a:lnSpc>
                          <a:spcPct val="107000"/>
                        </a:lnSpc>
                        <a:spcAft>
                          <a:spcPts val="800"/>
                        </a:spcAft>
                      </a:pPr>
                      <a:r>
                        <a:rPr lang="en-GB" sz="1200" dirty="0">
                          <a:effectLst/>
                        </a:rPr>
                        <a:t>Autumn Term</a:t>
                      </a:r>
                      <a:endParaRPr lang="en-GB" sz="1100" dirty="0">
                        <a:effectLst/>
                      </a:endParaRPr>
                    </a:p>
                    <a:p>
                      <a:pPr algn="ctr">
                        <a:lnSpc>
                          <a:spcPct val="107000"/>
                        </a:lnSpc>
                        <a:spcAft>
                          <a:spcPts val="800"/>
                        </a:spcAft>
                      </a:pPr>
                      <a:r>
                        <a:rPr lang="en-GB" sz="1200" dirty="0">
                          <a:effectLst/>
                        </a:rPr>
                        <a:t>YEAR 3</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200">
                          <a:effectLst/>
                        </a:rPr>
                        <a:t>21</a:t>
                      </a:r>
                      <a:r>
                        <a:rPr lang="en-GB" sz="1200" baseline="30000">
                          <a:effectLst/>
                        </a:rPr>
                        <a:t>st </a:t>
                      </a:r>
                      <a:r>
                        <a:rPr lang="en-GB" sz="1200">
                          <a:effectLst/>
                        </a:rPr>
                        <a:t> September</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200" dirty="0">
                          <a:effectLst/>
                          <a:latin typeface="Calibri" panose="020F0502020204030204" pitchFamily="34" charset="0"/>
                          <a:ea typeface="Calibri" panose="020F0502020204030204" pitchFamily="34" charset="0"/>
                          <a:cs typeface="Times New Roman" panose="02020603050405020304" pitchFamily="18" charset="0"/>
                        </a:rPr>
                        <a:t>30</a:t>
                      </a:r>
                      <a:r>
                        <a:rPr lang="en-GB" sz="1200"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GB" sz="1200" dirty="0">
                          <a:effectLst/>
                          <a:latin typeface="Calibri" panose="020F0502020204030204" pitchFamily="34" charset="0"/>
                          <a:ea typeface="Calibri" panose="020F0502020204030204" pitchFamily="34" charset="0"/>
                          <a:cs typeface="Times New Roman" panose="02020603050405020304" pitchFamily="18" charset="0"/>
                        </a:rPr>
                        <a:t> November</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200" dirty="0">
                          <a:effectLst/>
                        </a:rPr>
                        <a:t>Half term:</a:t>
                      </a:r>
                      <a:endParaRPr lang="en-GB" sz="1100" dirty="0">
                        <a:effectLst/>
                      </a:endParaRPr>
                    </a:p>
                    <a:p>
                      <a:pPr algn="ctr">
                        <a:lnSpc>
                          <a:spcPct val="107000"/>
                        </a:lnSpc>
                        <a:spcAft>
                          <a:spcPts val="800"/>
                        </a:spcAft>
                      </a:pPr>
                      <a:r>
                        <a:rPr lang="en-GB" sz="1200" dirty="0">
                          <a:effectLst/>
                        </a:rPr>
                        <a:t>26 – 30</a:t>
                      </a:r>
                      <a:r>
                        <a:rPr lang="en-GB" sz="1200" baseline="30000" dirty="0">
                          <a:effectLst/>
                        </a:rPr>
                        <a:t>th</a:t>
                      </a:r>
                      <a:r>
                        <a:rPr lang="en-GB" sz="1200" dirty="0">
                          <a:effectLst/>
                        </a:rPr>
                        <a:t> October 2026</a:t>
                      </a:r>
                      <a:endParaRPr lang="en-GB" sz="1100" dirty="0">
                        <a:effectLst/>
                      </a:endParaRPr>
                    </a:p>
                    <a:p>
                      <a:pPr algn="ctr">
                        <a:lnSpc>
                          <a:spcPct val="107000"/>
                        </a:lnSpc>
                        <a:spcAft>
                          <a:spcPts val="800"/>
                        </a:spcAft>
                      </a:pPr>
                      <a:r>
                        <a:rPr lang="en-GB" sz="1200" dirty="0">
                          <a:effectLst/>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200">
                          <a:effectLst/>
                        </a:rPr>
                        <a:t>10 weeks</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889092731"/>
                  </a:ext>
                </a:extLst>
              </a:tr>
              <a:tr h="1370547">
                <a:tc>
                  <a:txBody>
                    <a:bodyPr/>
                    <a:lstStyle/>
                    <a:p>
                      <a:pPr algn="ctr">
                        <a:lnSpc>
                          <a:spcPct val="107000"/>
                        </a:lnSpc>
                        <a:spcAft>
                          <a:spcPts val="800"/>
                        </a:spcAft>
                      </a:pPr>
                      <a:endParaRPr lang="en-GB" sz="1200" dirty="0">
                        <a:effectLst/>
                      </a:endParaRPr>
                    </a:p>
                    <a:p>
                      <a:pPr algn="ctr">
                        <a:lnSpc>
                          <a:spcPct val="107000"/>
                        </a:lnSpc>
                        <a:spcAft>
                          <a:spcPts val="800"/>
                        </a:spcAft>
                      </a:pPr>
                      <a:r>
                        <a:rPr lang="en-GB" sz="1200" dirty="0">
                          <a:effectLst/>
                        </a:rPr>
                        <a:t>Spring Term</a:t>
                      </a:r>
                    </a:p>
                    <a:p>
                      <a:pPr algn="ctr">
                        <a:lnSpc>
                          <a:spcPct val="107000"/>
                        </a:lnSpc>
                        <a:spcAft>
                          <a:spcPts val="800"/>
                        </a:spcAft>
                      </a:pPr>
                      <a:r>
                        <a:rPr lang="en-GB" sz="1200" dirty="0">
                          <a:effectLst/>
                        </a:rPr>
                        <a:t>Some Y4, 5 &amp; 6 pupils</a:t>
                      </a:r>
                    </a:p>
                  </a:txBody>
                  <a:tcPr marL="68580" marR="68580" marT="0" marB="0" anchor="ctr"/>
                </a:tc>
                <a:tc>
                  <a:txBody>
                    <a:bodyPr/>
                    <a:lstStyle/>
                    <a:p>
                      <a:pPr algn="ctr">
                        <a:lnSpc>
                          <a:spcPct val="107000"/>
                        </a:lnSpc>
                        <a:spcAft>
                          <a:spcPts val="800"/>
                        </a:spcAft>
                      </a:pPr>
                      <a:r>
                        <a:rPr lang="en-GB" sz="1200" dirty="0">
                          <a:effectLst/>
                        </a:rPr>
                        <a:t>11</a:t>
                      </a:r>
                      <a:r>
                        <a:rPr lang="en-GB" sz="1200" baseline="30000" dirty="0">
                          <a:effectLst/>
                        </a:rPr>
                        <a:t>th</a:t>
                      </a:r>
                      <a:r>
                        <a:rPr lang="en-GB" sz="1200" dirty="0">
                          <a:effectLst/>
                        </a:rPr>
                        <a:t> January</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200" dirty="0">
                          <a:effectLst/>
                        </a:rPr>
                        <a:t>22</a:t>
                      </a:r>
                      <a:r>
                        <a:rPr lang="en-GB" sz="1200" baseline="30000" dirty="0">
                          <a:effectLst/>
                        </a:rPr>
                        <a:t>nd</a:t>
                      </a:r>
                      <a:r>
                        <a:rPr lang="en-GB" sz="1200" dirty="0">
                          <a:effectLst/>
                        </a:rPr>
                        <a:t> March</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200" dirty="0">
                          <a:effectLst/>
                        </a:rPr>
                        <a:t>Half term:</a:t>
                      </a:r>
                      <a:endParaRPr lang="en-GB" sz="1100" dirty="0">
                        <a:effectLst/>
                      </a:endParaRPr>
                    </a:p>
                    <a:p>
                      <a:pPr algn="ctr">
                        <a:lnSpc>
                          <a:spcPct val="107000"/>
                        </a:lnSpc>
                        <a:spcAft>
                          <a:spcPts val="800"/>
                        </a:spcAft>
                      </a:pPr>
                      <a:r>
                        <a:rPr lang="en-GB" sz="1200" dirty="0">
                          <a:effectLst/>
                        </a:rPr>
                        <a:t>15/02/2027 – 19/02/2027</a:t>
                      </a:r>
                      <a:endParaRPr lang="en-GB" sz="1100" dirty="0">
                        <a:effectLst/>
                      </a:endParaRPr>
                    </a:p>
                    <a:p>
                      <a:pPr algn="ctr">
                        <a:lnSpc>
                          <a:spcPct val="107000"/>
                        </a:lnSpc>
                        <a:spcAft>
                          <a:spcPts val="800"/>
                        </a:spcAft>
                      </a:pPr>
                      <a:r>
                        <a:rPr lang="en-GB" sz="1200" dirty="0">
                          <a:effectLst/>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GB" sz="1200" dirty="0">
                          <a:effectLst/>
                        </a:rPr>
                        <a:t>10 weeks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488491194"/>
                  </a:ext>
                </a:extLst>
              </a:tr>
            </a:tbl>
          </a:graphicData>
        </a:graphic>
      </p:graphicFrame>
    </p:spTree>
    <p:extLst>
      <p:ext uri="{BB962C8B-B14F-4D97-AF65-F5344CB8AC3E}">
        <p14:creationId xmlns:p14="http://schemas.microsoft.com/office/powerpoint/2010/main" val="31934373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C4C3E9-C08F-4092-9D8C-0FED2D7D978B}"/>
              </a:ext>
            </a:extLst>
          </p:cNvPr>
          <p:cNvSpPr/>
          <p:nvPr/>
        </p:nvSpPr>
        <p:spPr>
          <a:xfrm>
            <a:off x="304800" y="2077524"/>
            <a:ext cx="4601300" cy="3077766"/>
          </a:xfrm>
          <a:prstGeom prst="rect">
            <a:avLst/>
          </a:prstGeom>
          <a:solidFill>
            <a:schemeClr val="bg1"/>
          </a:solidFill>
          <a:ln w="38100">
            <a:solidFill>
              <a:schemeClr val="tx1"/>
            </a:solidFill>
          </a:ln>
        </p:spPr>
        <p:txBody>
          <a:bodyPr wrap="square">
            <a:spAutoFit/>
          </a:bodyPr>
          <a:lstStyle/>
          <a:p>
            <a:pPr algn="ctr"/>
            <a:r>
              <a:rPr lang="en-GB" sz="2000" b="1" dirty="0"/>
              <a:t>Class assemblies</a:t>
            </a:r>
          </a:p>
          <a:p>
            <a:pPr algn="ctr"/>
            <a:r>
              <a:rPr lang="en-GB" dirty="0"/>
              <a:t>5</a:t>
            </a:r>
            <a:r>
              <a:rPr lang="en-GB" baseline="30000" dirty="0"/>
              <a:t>th</a:t>
            </a:r>
            <a:r>
              <a:rPr lang="en-GB" dirty="0"/>
              <a:t> November – Year 6</a:t>
            </a:r>
          </a:p>
          <a:p>
            <a:pPr algn="ctr"/>
            <a:r>
              <a:rPr lang="en-GB" dirty="0"/>
              <a:t>28</a:t>
            </a:r>
            <a:r>
              <a:rPr lang="en-GB" baseline="30000" dirty="0"/>
              <a:t>th</a:t>
            </a:r>
            <a:r>
              <a:rPr lang="en-GB" dirty="0"/>
              <a:t> January – Year 3</a:t>
            </a:r>
          </a:p>
          <a:p>
            <a:pPr algn="ctr"/>
            <a:r>
              <a:rPr lang="en-GB" dirty="0"/>
              <a:t>25</a:t>
            </a:r>
            <a:r>
              <a:rPr lang="en-GB" baseline="30000" dirty="0"/>
              <a:t>th</a:t>
            </a:r>
            <a:r>
              <a:rPr lang="en-GB" dirty="0"/>
              <a:t> February – Year 4</a:t>
            </a:r>
          </a:p>
          <a:p>
            <a:pPr algn="ctr"/>
            <a:r>
              <a:rPr lang="en-GB" dirty="0"/>
              <a:t>11</a:t>
            </a:r>
            <a:r>
              <a:rPr lang="en-GB" baseline="30000" dirty="0"/>
              <a:t>th</a:t>
            </a:r>
            <a:r>
              <a:rPr lang="en-GB" dirty="0"/>
              <a:t> March – Year 2</a:t>
            </a:r>
          </a:p>
          <a:p>
            <a:pPr algn="ctr"/>
            <a:r>
              <a:rPr lang="en-GB" dirty="0"/>
              <a:t>29</a:t>
            </a:r>
            <a:r>
              <a:rPr lang="en-GB" baseline="30000" dirty="0"/>
              <a:t>th</a:t>
            </a:r>
            <a:r>
              <a:rPr lang="en-GB" dirty="0"/>
              <a:t> April – Year 1</a:t>
            </a:r>
          </a:p>
          <a:p>
            <a:pPr algn="ctr"/>
            <a:r>
              <a:rPr lang="en-GB" dirty="0"/>
              <a:t>27</a:t>
            </a:r>
            <a:r>
              <a:rPr lang="en-GB" baseline="30000" dirty="0"/>
              <a:t>th</a:t>
            </a:r>
            <a:r>
              <a:rPr lang="en-GB" dirty="0"/>
              <a:t> May – Year 5</a:t>
            </a:r>
          </a:p>
          <a:p>
            <a:pPr algn="ctr"/>
            <a:r>
              <a:rPr lang="en-GB" dirty="0"/>
              <a:t>1</a:t>
            </a:r>
            <a:r>
              <a:rPr lang="en-GB" baseline="30000" dirty="0"/>
              <a:t>st</a:t>
            </a:r>
            <a:r>
              <a:rPr lang="en-GB" dirty="0"/>
              <a:t> July - Year R</a:t>
            </a:r>
          </a:p>
          <a:p>
            <a:pPr algn="ctr"/>
            <a:r>
              <a:rPr lang="en-GB" sz="1200" b="1" i="1" dirty="0"/>
              <a:t>Class assemblies will be on Thursdays in the school hall at 8:55am. Parents and carers are welcome to attend. Please refrain from bringing drinks and snacks into the school hall during the assembly to help us manage food allergies – thank you. </a:t>
            </a:r>
          </a:p>
        </p:txBody>
      </p:sp>
      <p:sp>
        <p:nvSpPr>
          <p:cNvPr id="4" name="Rectangle 3">
            <a:extLst>
              <a:ext uri="{FF2B5EF4-FFF2-40B4-BE49-F238E27FC236}">
                <a16:creationId xmlns:a16="http://schemas.microsoft.com/office/drawing/2014/main" id="{0FA24E19-7ED3-46F5-81FC-AC3905F1279E}"/>
              </a:ext>
            </a:extLst>
          </p:cNvPr>
          <p:cNvSpPr/>
          <p:nvPr/>
        </p:nvSpPr>
        <p:spPr>
          <a:xfrm>
            <a:off x="697940" y="90974"/>
            <a:ext cx="11295908" cy="523220"/>
          </a:xfrm>
          <a:prstGeom prst="rect">
            <a:avLst/>
          </a:prstGeom>
          <a:solidFill>
            <a:schemeClr val="bg1"/>
          </a:solidFill>
          <a:ln w="38100">
            <a:solidFill>
              <a:schemeClr val="tx1"/>
            </a:solidFill>
          </a:ln>
        </p:spPr>
        <p:txBody>
          <a:bodyPr wrap="square">
            <a:spAutoFit/>
          </a:bodyPr>
          <a:lstStyle/>
          <a:p>
            <a:pPr algn="ctr"/>
            <a:r>
              <a:rPr lang="en-GB" sz="2800" dirty="0"/>
              <a:t>Key Dates</a:t>
            </a:r>
          </a:p>
        </p:txBody>
      </p:sp>
      <p:sp>
        <p:nvSpPr>
          <p:cNvPr id="5" name="Rectangle 4">
            <a:extLst>
              <a:ext uri="{FF2B5EF4-FFF2-40B4-BE49-F238E27FC236}">
                <a16:creationId xmlns:a16="http://schemas.microsoft.com/office/drawing/2014/main" id="{0DC4C3E9-C08F-4092-9D8C-0FED2D7D978B}"/>
              </a:ext>
            </a:extLst>
          </p:cNvPr>
          <p:cNvSpPr/>
          <p:nvPr/>
        </p:nvSpPr>
        <p:spPr>
          <a:xfrm>
            <a:off x="668009" y="5308928"/>
            <a:ext cx="11330401" cy="400110"/>
          </a:xfrm>
          <a:prstGeom prst="rect">
            <a:avLst/>
          </a:prstGeom>
          <a:solidFill>
            <a:schemeClr val="bg1"/>
          </a:solidFill>
          <a:ln w="38100">
            <a:solidFill>
              <a:schemeClr val="tx1"/>
            </a:solidFill>
          </a:ln>
        </p:spPr>
        <p:txBody>
          <a:bodyPr wrap="square">
            <a:spAutoFit/>
          </a:bodyPr>
          <a:lstStyle/>
          <a:p>
            <a:pPr algn="ctr"/>
            <a:r>
              <a:rPr lang="en-GB" sz="2000" b="1" dirty="0"/>
              <a:t>Parent Consultations</a:t>
            </a:r>
          </a:p>
        </p:txBody>
      </p:sp>
      <p:sp>
        <p:nvSpPr>
          <p:cNvPr id="6" name="Rectangle 5">
            <a:extLst>
              <a:ext uri="{FF2B5EF4-FFF2-40B4-BE49-F238E27FC236}">
                <a16:creationId xmlns:a16="http://schemas.microsoft.com/office/drawing/2014/main" id="{0DC4C3E9-C08F-4092-9D8C-0FED2D7D978B}"/>
              </a:ext>
            </a:extLst>
          </p:cNvPr>
          <p:cNvSpPr/>
          <p:nvPr/>
        </p:nvSpPr>
        <p:spPr>
          <a:xfrm>
            <a:off x="5214591" y="2115772"/>
            <a:ext cx="6809191" cy="830997"/>
          </a:xfrm>
          <a:prstGeom prst="rect">
            <a:avLst/>
          </a:prstGeom>
          <a:solidFill>
            <a:schemeClr val="bg1"/>
          </a:solidFill>
          <a:ln w="38100">
            <a:solidFill>
              <a:schemeClr val="tx1"/>
            </a:solidFill>
          </a:ln>
        </p:spPr>
        <p:txBody>
          <a:bodyPr wrap="square">
            <a:spAutoFit/>
          </a:bodyPr>
          <a:lstStyle/>
          <a:p>
            <a:pPr algn="ctr"/>
            <a:r>
              <a:rPr lang="en-GB" sz="2400" b="1" dirty="0"/>
              <a:t>Nativity Performance – Year 1 &amp; 2</a:t>
            </a:r>
          </a:p>
          <a:p>
            <a:pPr algn="ctr"/>
            <a:r>
              <a:rPr lang="en-GB" sz="2400" dirty="0"/>
              <a:t>Wednesday 16</a:t>
            </a:r>
            <a:r>
              <a:rPr lang="en-GB" sz="2400" baseline="30000" dirty="0"/>
              <a:t>th</a:t>
            </a:r>
            <a:r>
              <a:rPr lang="en-GB" sz="2400" dirty="0"/>
              <a:t> December – 9am and  2pm</a:t>
            </a:r>
          </a:p>
        </p:txBody>
      </p:sp>
      <p:sp>
        <p:nvSpPr>
          <p:cNvPr id="7" name="Rectangle 6">
            <a:extLst>
              <a:ext uri="{FF2B5EF4-FFF2-40B4-BE49-F238E27FC236}">
                <a16:creationId xmlns:a16="http://schemas.microsoft.com/office/drawing/2014/main" id="{0DC4C3E9-C08F-4092-9D8C-0FED2D7D978B}"/>
              </a:ext>
            </a:extLst>
          </p:cNvPr>
          <p:cNvSpPr/>
          <p:nvPr/>
        </p:nvSpPr>
        <p:spPr>
          <a:xfrm>
            <a:off x="5214591" y="4115368"/>
            <a:ext cx="6809189" cy="1015663"/>
          </a:xfrm>
          <a:prstGeom prst="rect">
            <a:avLst/>
          </a:prstGeom>
          <a:solidFill>
            <a:schemeClr val="bg1"/>
          </a:solidFill>
          <a:ln w="38100">
            <a:solidFill>
              <a:schemeClr val="tx1"/>
            </a:solidFill>
          </a:ln>
        </p:spPr>
        <p:txBody>
          <a:bodyPr wrap="square">
            <a:spAutoFit/>
          </a:bodyPr>
          <a:lstStyle/>
          <a:p>
            <a:pPr algn="ctr"/>
            <a:r>
              <a:rPr lang="en-GB" sz="2000" b="1" dirty="0"/>
              <a:t>Christmas Carol Service – last day of term</a:t>
            </a:r>
          </a:p>
          <a:p>
            <a:pPr algn="ctr"/>
            <a:r>
              <a:rPr lang="en-GB" sz="2000" dirty="0"/>
              <a:t>St. Augustine’s Church – Friday 18</a:t>
            </a:r>
            <a:r>
              <a:rPr lang="en-GB" sz="2000" baseline="30000" dirty="0"/>
              <a:t>th</a:t>
            </a:r>
            <a:r>
              <a:rPr lang="en-GB" sz="2000" dirty="0"/>
              <a:t> December, 12:30pm (TBC)</a:t>
            </a:r>
          </a:p>
          <a:p>
            <a:pPr algn="ctr"/>
            <a:r>
              <a:rPr lang="en-GB" sz="2000" dirty="0"/>
              <a:t>Early finish: 2pm</a:t>
            </a:r>
          </a:p>
        </p:txBody>
      </p:sp>
      <p:sp>
        <p:nvSpPr>
          <p:cNvPr id="8" name="Rectangle 7">
            <a:extLst>
              <a:ext uri="{FF2B5EF4-FFF2-40B4-BE49-F238E27FC236}">
                <a16:creationId xmlns:a16="http://schemas.microsoft.com/office/drawing/2014/main" id="{0FA24E19-7ED3-46F5-81FC-AC3905F1279E}"/>
              </a:ext>
            </a:extLst>
          </p:cNvPr>
          <p:cNvSpPr/>
          <p:nvPr/>
        </p:nvSpPr>
        <p:spPr>
          <a:xfrm>
            <a:off x="697940" y="720928"/>
            <a:ext cx="11295909" cy="461665"/>
          </a:xfrm>
          <a:prstGeom prst="rect">
            <a:avLst/>
          </a:prstGeom>
          <a:solidFill>
            <a:schemeClr val="bg1"/>
          </a:solidFill>
          <a:ln w="38100">
            <a:solidFill>
              <a:schemeClr val="tx1"/>
            </a:solidFill>
          </a:ln>
        </p:spPr>
        <p:txBody>
          <a:bodyPr wrap="square">
            <a:spAutoFit/>
          </a:bodyPr>
          <a:lstStyle/>
          <a:p>
            <a:pPr algn="ctr"/>
            <a:r>
              <a:rPr lang="en-GB" sz="2400" dirty="0"/>
              <a:t>Clubs start: Monday 14</a:t>
            </a:r>
            <a:r>
              <a:rPr lang="en-GB" sz="2400" baseline="30000" dirty="0"/>
              <a:t>th</a:t>
            </a:r>
            <a:r>
              <a:rPr lang="en-GB" sz="2400" dirty="0"/>
              <a:t> September</a:t>
            </a:r>
          </a:p>
        </p:txBody>
      </p:sp>
      <p:sp>
        <p:nvSpPr>
          <p:cNvPr id="9" name="Rectangle 8">
            <a:extLst>
              <a:ext uri="{FF2B5EF4-FFF2-40B4-BE49-F238E27FC236}">
                <a16:creationId xmlns:a16="http://schemas.microsoft.com/office/drawing/2014/main" id="{ABDFC1C5-4AE8-4BDC-AF23-5191A3943C4D}"/>
              </a:ext>
            </a:extLst>
          </p:cNvPr>
          <p:cNvSpPr/>
          <p:nvPr/>
        </p:nvSpPr>
        <p:spPr>
          <a:xfrm>
            <a:off x="5227281" y="1547874"/>
            <a:ext cx="6783814" cy="461665"/>
          </a:xfrm>
          <a:prstGeom prst="rect">
            <a:avLst/>
          </a:prstGeom>
          <a:solidFill>
            <a:schemeClr val="bg1"/>
          </a:solidFill>
          <a:ln w="38100">
            <a:solidFill>
              <a:schemeClr val="tx1"/>
            </a:solidFill>
          </a:ln>
        </p:spPr>
        <p:txBody>
          <a:bodyPr wrap="square">
            <a:spAutoFit/>
          </a:bodyPr>
          <a:lstStyle/>
          <a:p>
            <a:pPr algn="ctr"/>
            <a:r>
              <a:rPr lang="en-GB" sz="2400" b="1" dirty="0"/>
              <a:t>INSET Day: </a:t>
            </a:r>
            <a:r>
              <a:rPr lang="en-GB" sz="2400" dirty="0"/>
              <a:t>Friday 4</a:t>
            </a:r>
            <a:r>
              <a:rPr lang="en-GB" sz="2400" baseline="30000" dirty="0"/>
              <a:t>th</a:t>
            </a:r>
            <a:r>
              <a:rPr lang="en-GB" sz="2400" dirty="0"/>
              <a:t> December</a:t>
            </a:r>
          </a:p>
        </p:txBody>
      </p:sp>
      <p:sp>
        <p:nvSpPr>
          <p:cNvPr id="10" name="Rectangle 9">
            <a:extLst>
              <a:ext uri="{FF2B5EF4-FFF2-40B4-BE49-F238E27FC236}">
                <a16:creationId xmlns:a16="http://schemas.microsoft.com/office/drawing/2014/main" id="{0F3ECC23-A964-4CF9-AA52-F36445D109E3}"/>
              </a:ext>
            </a:extLst>
          </p:cNvPr>
          <p:cNvSpPr/>
          <p:nvPr/>
        </p:nvSpPr>
        <p:spPr>
          <a:xfrm>
            <a:off x="5227281" y="3103776"/>
            <a:ext cx="6809190" cy="830997"/>
          </a:xfrm>
          <a:prstGeom prst="rect">
            <a:avLst/>
          </a:prstGeom>
          <a:solidFill>
            <a:schemeClr val="bg1"/>
          </a:solidFill>
          <a:ln w="38100">
            <a:solidFill>
              <a:schemeClr val="tx1"/>
            </a:solidFill>
          </a:ln>
        </p:spPr>
        <p:txBody>
          <a:bodyPr wrap="square">
            <a:spAutoFit/>
          </a:bodyPr>
          <a:lstStyle/>
          <a:p>
            <a:pPr algn="ctr"/>
            <a:r>
              <a:rPr lang="en-GB" sz="2400" b="1" dirty="0"/>
              <a:t>Reception Carol Performance</a:t>
            </a:r>
            <a:endParaRPr lang="en-GB" sz="2400" dirty="0"/>
          </a:p>
          <a:p>
            <a:pPr algn="ctr"/>
            <a:r>
              <a:rPr lang="en-GB" sz="2400" dirty="0"/>
              <a:t>Tuesday 15</a:t>
            </a:r>
            <a:r>
              <a:rPr lang="en-GB" sz="2400" baseline="30000" dirty="0"/>
              <a:t>th</a:t>
            </a:r>
            <a:r>
              <a:rPr lang="en-GB" sz="2400" dirty="0"/>
              <a:t> December – 2.30pm</a:t>
            </a:r>
          </a:p>
        </p:txBody>
      </p:sp>
      <p:graphicFrame>
        <p:nvGraphicFramePr>
          <p:cNvPr id="3" name="Table 2">
            <a:extLst>
              <a:ext uri="{FF2B5EF4-FFF2-40B4-BE49-F238E27FC236}">
                <a16:creationId xmlns:a16="http://schemas.microsoft.com/office/drawing/2014/main" id="{20658C60-B8F4-6C5B-4696-52B68769FD11}"/>
              </a:ext>
            </a:extLst>
          </p:cNvPr>
          <p:cNvGraphicFramePr>
            <a:graphicFrameLocks noGrp="1"/>
          </p:cNvGraphicFramePr>
          <p:nvPr>
            <p:extLst>
              <p:ext uri="{D42A27DB-BD31-4B8C-83A1-F6EECF244321}">
                <p14:modId xmlns:p14="http://schemas.microsoft.com/office/powerpoint/2010/main" val="4239382536"/>
              </p:ext>
            </p:extLst>
          </p:nvPr>
        </p:nvGraphicFramePr>
        <p:xfrm>
          <a:off x="668009" y="5759311"/>
          <a:ext cx="11343086" cy="1010920"/>
        </p:xfrm>
        <a:graphic>
          <a:graphicData uri="http://schemas.openxmlformats.org/drawingml/2006/table">
            <a:tbl>
              <a:tblPr firstRow="1" bandRow="1">
                <a:tableStyleId>{5940675A-B579-460E-94D1-54222C63F5DA}</a:tableStyleId>
              </a:tblPr>
              <a:tblGrid>
                <a:gridCol w="5671543">
                  <a:extLst>
                    <a:ext uri="{9D8B030D-6E8A-4147-A177-3AD203B41FA5}">
                      <a16:colId xmlns:a16="http://schemas.microsoft.com/office/drawing/2014/main" val="1185891717"/>
                    </a:ext>
                  </a:extLst>
                </a:gridCol>
                <a:gridCol w="5671543">
                  <a:extLst>
                    <a:ext uri="{9D8B030D-6E8A-4147-A177-3AD203B41FA5}">
                      <a16:colId xmlns:a16="http://schemas.microsoft.com/office/drawing/2014/main" val="69517825"/>
                    </a:ext>
                  </a:extLst>
                </a:gridCol>
              </a:tblGrid>
              <a:tr h="370840">
                <a:tc>
                  <a:txBody>
                    <a:bodyPr/>
                    <a:lstStyle/>
                    <a:p>
                      <a:pPr algn="ctr"/>
                      <a:r>
                        <a:rPr lang="en-GB" dirty="0">
                          <a:solidFill>
                            <a:schemeClr val="tx1"/>
                          </a:solidFill>
                        </a:rPr>
                        <a:t>Autumn Term</a:t>
                      </a:r>
                    </a:p>
                  </a:txBody>
                  <a:tcPr>
                    <a:solidFill>
                      <a:schemeClr val="bg1">
                        <a:lumMod val="85000"/>
                      </a:schemeClr>
                    </a:solidFill>
                  </a:tcPr>
                </a:tc>
                <a:tc>
                  <a:txBody>
                    <a:bodyPr/>
                    <a:lstStyle/>
                    <a:p>
                      <a:pPr algn="ctr"/>
                      <a:r>
                        <a:rPr lang="en-GB" dirty="0">
                          <a:solidFill>
                            <a:schemeClr val="tx1"/>
                          </a:solidFill>
                        </a:rPr>
                        <a:t>Spring Term</a:t>
                      </a:r>
                    </a:p>
                  </a:txBody>
                  <a:tcPr>
                    <a:solidFill>
                      <a:schemeClr val="bg1">
                        <a:lumMod val="85000"/>
                      </a:schemeClr>
                    </a:solidFill>
                  </a:tcPr>
                </a:tc>
                <a:extLst>
                  <a:ext uri="{0D108BD9-81ED-4DB2-BD59-A6C34878D82A}">
                    <a16:rowId xmlns:a16="http://schemas.microsoft.com/office/drawing/2014/main" val="2906945815"/>
                  </a:ext>
                </a:extLst>
              </a:tr>
              <a:tr h="370840">
                <a:tc>
                  <a:txBody>
                    <a:bodyPr/>
                    <a:lstStyle/>
                    <a:p>
                      <a:pPr algn="ctr"/>
                      <a:r>
                        <a:rPr lang="en-GB" sz="1800" dirty="0"/>
                        <a:t>Wednesday 14</a:t>
                      </a:r>
                      <a:r>
                        <a:rPr lang="en-GB" sz="1800" baseline="30000" dirty="0"/>
                        <a:t>th</a:t>
                      </a:r>
                      <a:r>
                        <a:rPr lang="en-GB" sz="1800" dirty="0"/>
                        <a:t> October – 3.30 – 7pm</a:t>
                      </a:r>
                      <a:endParaRPr lang="en-GB" sz="1800" b="1" dirty="0"/>
                    </a:p>
                    <a:p>
                      <a:pPr algn="ctr"/>
                      <a:r>
                        <a:rPr lang="en-GB" sz="1800" dirty="0"/>
                        <a:t>Thursday 15</a:t>
                      </a:r>
                      <a:r>
                        <a:rPr lang="en-GB" sz="1800" baseline="30000" dirty="0"/>
                        <a:t>th</a:t>
                      </a:r>
                      <a:r>
                        <a:rPr lang="en-GB" sz="1800" dirty="0"/>
                        <a:t> October – 2.30 – 6pm </a:t>
                      </a:r>
                      <a:r>
                        <a:rPr lang="en-GB" sz="1800" b="1" dirty="0"/>
                        <a:t>(early finish @2pm)</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dirty="0"/>
                        <a:t>Wednesday 20</a:t>
                      </a:r>
                      <a:r>
                        <a:rPr lang="en-GB" sz="1800" baseline="30000" dirty="0"/>
                        <a:t>th</a:t>
                      </a:r>
                      <a:r>
                        <a:rPr lang="en-GB" sz="1800" dirty="0"/>
                        <a:t> January – 3.30 – 7pm </a:t>
                      </a:r>
                      <a:endParaRPr lang="en-GB" sz="1800" b="1"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dirty="0"/>
                        <a:t>Thursday 21</a:t>
                      </a:r>
                      <a:r>
                        <a:rPr lang="en-GB" sz="1800" baseline="30000" dirty="0"/>
                        <a:t>st</a:t>
                      </a:r>
                      <a:r>
                        <a:rPr lang="en-GB" sz="1800" dirty="0"/>
                        <a:t> January – 2.30 – 6pm </a:t>
                      </a:r>
                      <a:r>
                        <a:rPr lang="en-GB" sz="1800" b="1" dirty="0"/>
                        <a:t>(early finish @2pm)</a:t>
                      </a:r>
                    </a:p>
                  </a:txBody>
                  <a:tcPr>
                    <a:solidFill>
                      <a:schemeClr val="bg1"/>
                    </a:solidFill>
                  </a:tcPr>
                </a:tc>
                <a:extLst>
                  <a:ext uri="{0D108BD9-81ED-4DB2-BD59-A6C34878D82A}">
                    <a16:rowId xmlns:a16="http://schemas.microsoft.com/office/drawing/2014/main" val="3378853514"/>
                  </a:ext>
                </a:extLst>
              </a:tr>
            </a:tbl>
          </a:graphicData>
        </a:graphic>
      </p:graphicFrame>
      <p:sp>
        <p:nvSpPr>
          <p:cNvPr id="11" name="Rectangle 10">
            <a:extLst>
              <a:ext uri="{FF2B5EF4-FFF2-40B4-BE49-F238E27FC236}">
                <a16:creationId xmlns:a16="http://schemas.microsoft.com/office/drawing/2014/main" id="{49C3D26C-C3CE-6DE3-745F-61EA067C266D}"/>
              </a:ext>
            </a:extLst>
          </p:cNvPr>
          <p:cNvSpPr/>
          <p:nvPr/>
        </p:nvSpPr>
        <p:spPr>
          <a:xfrm>
            <a:off x="304800" y="1289327"/>
            <a:ext cx="4601300" cy="707886"/>
          </a:xfrm>
          <a:prstGeom prst="rect">
            <a:avLst/>
          </a:prstGeom>
          <a:solidFill>
            <a:schemeClr val="bg1"/>
          </a:solidFill>
          <a:ln w="38100">
            <a:solidFill>
              <a:schemeClr val="tx1"/>
            </a:solidFill>
          </a:ln>
        </p:spPr>
        <p:txBody>
          <a:bodyPr wrap="square">
            <a:spAutoFit/>
          </a:bodyPr>
          <a:lstStyle/>
          <a:p>
            <a:pPr algn="ctr"/>
            <a:r>
              <a:rPr lang="en-GB" sz="2000" b="1" dirty="0"/>
              <a:t>Phonics workshop for parents: </a:t>
            </a:r>
            <a:r>
              <a:rPr lang="en-GB" sz="2000" dirty="0"/>
              <a:t>Tuesday 22</a:t>
            </a:r>
            <a:r>
              <a:rPr lang="en-GB" sz="2000" baseline="30000" dirty="0"/>
              <a:t>nd</a:t>
            </a:r>
            <a:r>
              <a:rPr lang="en-GB" sz="2000" dirty="0"/>
              <a:t> September</a:t>
            </a:r>
          </a:p>
        </p:txBody>
      </p:sp>
    </p:spTree>
    <p:extLst>
      <p:ext uri="{BB962C8B-B14F-4D97-AF65-F5344CB8AC3E}">
        <p14:creationId xmlns:p14="http://schemas.microsoft.com/office/powerpoint/2010/main" val="32364689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1477" y="4139906"/>
            <a:ext cx="11856203" cy="2308324"/>
          </a:xfrm>
          <a:prstGeom prst="rect">
            <a:avLst/>
          </a:prstGeom>
          <a:solidFill>
            <a:schemeClr val="bg1"/>
          </a:solidFill>
          <a:ln w="28575">
            <a:solidFill>
              <a:schemeClr val="tx1"/>
            </a:solidFill>
          </a:ln>
        </p:spPr>
        <p:txBody>
          <a:bodyPr wrap="square">
            <a:spAutoFit/>
          </a:bodyPr>
          <a:lstStyle/>
          <a:p>
            <a:pPr lvl="0">
              <a:spcAft>
                <a:spcPts val="0"/>
              </a:spcAft>
            </a:pPr>
            <a:r>
              <a:rPr lang="en-GB" sz="2400" b="1" dirty="0">
                <a:latin typeface="Calibri" panose="020F0502020204030204" pitchFamily="34" charset="0"/>
                <a:ea typeface="Times New Roman" panose="02020603050405020304" pitchFamily="18" charset="0"/>
                <a:cs typeface="Times New Roman" panose="02020603050405020304" pitchFamily="18" charset="0"/>
              </a:rPr>
              <a:t>The Parent Forum:</a:t>
            </a:r>
            <a:r>
              <a:rPr lang="en-GB" sz="2400" dirty="0">
                <a:latin typeface="Calibri" panose="020F0502020204030204" pitchFamily="34" charset="0"/>
                <a:ea typeface="Times New Roman" panose="02020603050405020304" pitchFamily="18" charset="0"/>
                <a:cs typeface="Times New Roman" panose="02020603050405020304" pitchFamily="18" charset="0"/>
              </a:rPr>
              <a:t> It aims to meet once a term with the headteacher to discuss ideas and initiatives to help develop and foster good relationships between the school and the parent body. Each class can have up to two representatives on the parent forum who act as conduits to discuss aspects of school life and organisation that come to light. Please see the </a:t>
            </a:r>
            <a:r>
              <a:rPr lang="en-GB" sz="2400" u="sng" dirty="0">
                <a:solidFill>
                  <a:srgbClr val="0563C1"/>
                </a:solidFill>
                <a:latin typeface="Calibri" panose="020F0502020204030204" pitchFamily="34" charset="0"/>
                <a:ea typeface="Times New Roman" panose="02020603050405020304" pitchFamily="18" charset="0"/>
                <a:cs typeface="Times New Roman" panose="02020603050405020304" pitchFamily="18" charset="0"/>
                <a:hlinkClick r:id="rId3"/>
              </a:rPr>
              <a:t>Parent Forum page on the school website</a:t>
            </a:r>
            <a:r>
              <a:rPr lang="en-GB" sz="2400" dirty="0">
                <a:latin typeface="Calibri" panose="020F0502020204030204" pitchFamily="34" charset="0"/>
                <a:ea typeface="Times New Roman" panose="02020603050405020304" pitchFamily="18" charset="0"/>
                <a:cs typeface="Times New Roman" panose="02020603050405020304" pitchFamily="18" charset="0"/>
              </a:rPr>
              <a:t>, which includes the Terms of Reference and the Minutes from previous meetings.  We currently have a vacancy for someone to Chair our parent forum. </a:t>
            </a:r>
            <a:endParaRPr lang="en-GB" sz="2400" dirty="0">
              <a:latin typeface="Times New Roman" panose="02020603050405020304" pitchFamily="18" charset="0"/>
              <a:ea typeface="Times New Roman" panose="02020603050405020304" pitchFamily="18" charset="0"/>
            </a:endParaRPr>
          </a:p>
        </p:txBody>
      </p:sp>
      <p:sp>
        <p:nvSpPr>
          <p:cNvPr id="3" name="Rectangle 2"/>
          <p:cNvSpPr/>
          <p:nvPr/>
        </p:nvSpPr>
        <p:spPr>
          <a:xfrm>
            <a:off x="201478" y="188117"/>
            <a:ext cx="11856203" cy="769441"/>
          </a:xfrm>
          <a:prstGeom prst="rect">
            <a:avLst/>
          </a:prstGeom>
          <a:solidFill>
            <a:schemeClr val="bg1"/>
          </a:solidFill>
          <a:ln w="28575">
            <a:solidFill>
              <a:schemeClr val="tx1"/>
            </a:solidFill>
          </a:ln>
        </p:spPr>
        <p:txBody>
          <a:bodyPr wrap="square">
            <a:spAutoFit/>
          </a:bodyPr>
          <a:lstStyle/>
          <a:p>
            <a:pPr algn="ctr">
              <a:spcAft>
                <a:spcPts val="0"/>
              </a:spcAft>
            </a:pPr>
            <a:r>
              <a:rPr lang="en-GB" sz="4400" dirty="0">
                <a:latin typeface="Calibri" panose="020F0502020204030204" pitchFamily="34" charset="0"/>
                <a:ea typeface="Times New Roman" panose="02020603050405020304" pitchFamily="18" charset="0"/>
                <a:cs typeface="Times New Roman" panose="02020603050405020304" pitchFamily="18" charset="0"/>
              </a:rPr>
              <a:t>How can I get involved in school life?</a:t>
            </a:r>
            <a:endParaRPr lang="en-GB" sz="4400" dirty="0">
              <a:latin typeface="Times New Roman" panose="02020603050405020304" pitchFamily="18" charset="0"/>
              <a:ea typeface="Times New Roman" panose="02020603050405020304" pitchFamily="18" charset="0"/>
            </a:endParaRPr>
          </a:p>
        </p:txBody>
      </p:sp>
      <p:sp>
        <p:nvSpPr>
          <p:cNvPr id="4" name="Rectangle 3"/>
          <p:cNvSpPr/>
          <p:nvPr/>
        </p:nvSpPr>
        <p:spPr>
          <a:xfrm>
            <a:off x="201478" y="1095011"/>
            <a:ext cx="11856203" cy="1569660"/>
          </a:xfrm>
          <a:prstGeom prst="rect">
            <a:avLst/>
          </a:prstGeom>
          <a:solidFill>
            <a:schemeClr val="bg1"/>
          </a:solidFill>
          <a:ln w="28575">
            <a:solidFill>
              <a:schemeClr val="tx1"/>
            </a:solidFill>
          </a:ln>
        </p:spPr>
        <p:txBody>
          <a:bodyPr wrap="square">
            <a:spAutoFit/>
          </a:bodyPr>
          <a:lstStyle/>
          <a:p>
            <a:pPr lvl="0">
              <a:spcAft>
                <a:spcPts val="0"/>
              </a:spcAft>
            </a:pPr>
            <a:r>
              <a:rPr lang="en-GB" sz="2400" b="1" dirty="0">
                <a:latin typeface="Calibri" panose="020F0502020204030204" pitchFamily="34" charset="0"/>
                <a:ea typeface="Times New Roman" panose="02020603050405020304" pitchFamily="18" charset="0"/>
                <a:cs typeface="Times New Roman" panose="02020603050405020304" pitchFamily="18" charset="0"/>
              </a:rPr>
              <a:t>The School Association (SA):</a:t>
            </a:r>
            <a:r>
              <a:rPr lang="en-GB" sz="2400" dirty="0">
                <a:latin typeface="Calibri" panose="020F0502020204030204" pitchFamily="34" charset="0"/>
                <a:ea typeface="Times New Roman" panose="02020603050405020304" pitchFamily="18" charset="0"/>
                <a:cs typeface="Times New Roman" panose="02020603050405020304" pitchFamily="18" charset="0"/>
              </a:rPr>
              <a:t> the SA are a vital part of our school community and organise activities and events to raise money to help the school. Helping with the SA allows parents to bring their skills and experience to assist with planning and the organisation of events whilst also getting to meet other parents across the school.</a:t>
            </a:r>
            <a:endParaRPr lang="en-GB" sz="2400" dirty="0">
              <a:latin typeface="Times New Roman" panose="02020603050405020304" pitchFamily="18" charset="0"/>
              <a:ea typeface="Times New Roman" panose="02020603050405020304" pitchFamily="18" charset="0"/>
            </a:endParaRPr>
          </a:p>
        </p:txBody>
      </p:sp>
      <p:sp>
        <p:nvSpPr>
          <p:cNvPr id="5" name="Rectangle 4"/>
          <p:cNvSpPr/>
          <p:nvPr/>
        </p:nvSpPr>
        <p:spPr>
          <a:xfrm>
            <a:off x="201478" y="2802124"/>
            <a:ext cx="11856203" cy="1200329"/>
          </a:xfrm>
          <a:prstGeom prst="rect">
            <a:avLst/>
          </a:prstGeom>
          <a:solidFill>
            <a:schemeClr val="bg1"/>
          </a:solidFill>
          <a:ln w="28575">
            <a:solidFill>
              <a:schemeClr val="tx1"/>
            </a:solidFill>
          </a:ln>
        </p:spPr>
        <p:txBody>
          <a:bodyPr wrap="square">
            <a:spAutoFit/>
          </a:bodyPr>
          <a:lstStyle/>
          <a:p>
            <a:pPr lvl="0">
              <a:spcAft>
                <a:spcPts val="0"/>
              </a:spcAft>
            </a:pPr>
            <a:r>
              <a:rPr lang="en-GB" sz="2400" b="1" dirty="0">
                <a:latin typeface="Calibri" panose="020F0502020204030204" pitchFamily="34" charset="0"/>
                <a:ea typeface="Times New Roman" panose="02020603050405020304" pitchFamily="18" charset="0"/>
                <a:cs typeface="Times New Roman" panose="02020603050405020304" pitchFamily="18" charset="0"/>
              </a:rPr>
              <a:t>The Governing Board:</a:t>
            </a:r>
            <a:r>
              <a:rPr lang="en-GB" sz="2400" dirty="0">
                <a:latin typeface="Calibri" panose="020F0502020204030204" pitchFamily="34" charset="0"/>
                <a:ea typeface="Times New Roman" panose="02020603050405020304" pitchFamily="18" charset="0"/>
                <a:cs typeface="Times New Roman" panose="02020603050405020304" pitchFamily="18" charset="0"/>
              </a:rPr>
              <a:t> the school is overseen at a strategic level by a board of governors, who are volunteers and are made up of members of the school community. We have space for two parent governors on the governing board who hold a term of office for four years. </a:t>
            </a:r>
            <a:endParaRPr lang="en-GB" sz="2400" dirty="0">
              <a:latin typeface="Times New Roman" panose="02020603050405020304" pitchFamily="18" charset="0"/>
              <a:ea typeface="Times New Roman" panose="02020603050405020304" pitchFamily="18" charset="0"/>
            </a:endParaRPr>
          </a:p>
        </p:txBody>
      </p:sp>
      <p:pic>
        <p:nvPicPr>
          <p:cNvPr id="6" name="Picture 5">
            <a:extLst>
              <a:ext uri="{FF2B5EF4-FFF2-40B4-BE49-F238E27FC236}">
                <a16:creationId xmlns:a16="http://schemas.microsoft.com/office/drawing/2014/main" id="{31CA2894-93BA-4438-90CD-876CC847350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77829" y="44311"/>
            <a:ext cx="879851" cy="913247"/>
          </a:xfrm>
          <a:prstGeom prst="rect">
            <a:avLst/>
          </a:prstGeom>
          <a:ln w="28575">
            <a:solidFill>
              <a:schemeClr val="tx1"/>
            </a:solidFill>
          </a:ln>
        </p:spPr>
      </p:pic>
    </p:spTree>
    <p:extLst>
      <p:ext uri="{BB962C8B-B14F-4D97-AF65-F5344CB8AC3E}">
        <p14:creationId xmlns:p14="http://schemas.microsoft.com/office/powerpoint/2010/main" val="15460380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0897" y="131852"/>
            <a:ext cx="11028335" cy="798657"/>
          </a:xfrm>
          <a:solidFill>
            <a:schemeClr val="bg1"/>
          </a:solidFill>
          <a:ln w="38100">
            <a:solidFill>
              <a:schemeClr val="tx1"/>
            </a:solidFill>
          </a:ln>
        </p:spPr>
        <p:txBody>
          <a:bodyPr/>
          <a:lstStyle/>
          <a:p>
            <a:pPr algn="ctr"/>
            <a:r>
              <a:rPr lang="en-GB" b="1"/>
              <a:t>Volunteers</a:t>
            </a:r>
            <a:endParaRPr lang="en-GB" b="1" dirty="0"/>
          </a:p>
        </p:txBody>
      </p:sp>
      <p:sp>
        <p:nvSpPr>
          <p:cNvPr id="4" name="Rectangle 3"/>
          <p:cNvSpPr/>
          <p:nvPr/>
        </p:nvSpPr>
        <p:spPr>
          <a:xfrm>
            <a:off x="340897" y="1093837"/>
            <a:ext cx="11685722" cy="5632311"/>
          </a:xfrm>
          <a:prstGeom prst="rect">
            <a:avLst/>
          </a:prstGeom>
          <a:solidFill>
            <a:schemeClr val="bg1"/>
          </a:solidFill>
          <a:ln w="38100">
            <a:solidFill>
              <a:schemeClr val="tx1"/>
            </a:solidFill>
          </a:ln>
        </p:spPr>
        <p:txBody>
          <a:bodyPr wrap="square">
            <a:spAutoFit/>
          </a:bodyPr>
          <a:lstStyle/>
          <a:p>
            <a:r>
              <a:rPr lang="en-GB" sz="2400" dirty="0"/>
              <a:t>Volunteers play a valuable role in supporting children with their learning and facilitating wider school experiences. We warmly welcome you to offer your support  in whichever way you can.</a:t>
            </a:r>
          </a:p>
          <a:p>
            <a:endParaRPr lang="en-GB" sz="2400" dirty="0"/>
          </a:p>
          <a:p>
            <a:r>
              <a:rPr lang="en-GB" sz="2400" b="1" dirty="0"/>
              <a:t>Some of the ways you can get involved in school life:</a:t>
            </a:r>
          </a:p>
          <a:p>
            <a:pPr marL="342900" indent="-342900">
              <a:buFont typeface="Arial" panose="020B0604020202020204" pitchFamily="34" charset="0"/>
              <a:buChar char="•"/>
            </a:pPr>
            <a:r>
              <a:rPr lang="en-GB" sz="2400" b="1" dirty="0"/>
              <a:t>Volunteer in class </a:t>
            </a:r>
            <a:r>
              <a:rPr lang="en-GB" sz="2400" dirty="0"/>
              <a:t>– please contact your child’s class teacher directly to discuss ways in which you can help and to arrange a suitable time to come in </a:t>
            </a:r>
          </a:p>
          <a:p>
            <a:pPr marL="342900" indent="-342900">
              <a:buFont typeface="Arial" panose="020B0604020202020204" pitchFamily="34" charset="0"/>
              <a:buChar char="•"/>
            </a:pPr>
            <a:r>
              <a:rPr lang="en-GB" sz="2400" dirty="0"/>
              <a:t>Contact the school office to volunteer as a </a:t>
            </a:r>
            <a:r>
              <a:rPr lang="en-GB" sz="2400" b="1" dirty="0"/>
              <a:t>weekly volunteer </a:t>
            </a:r>
            <a:r>
              <a:rPr lang="en-GB" sz="2400" dirty="0"/>
              <a:t>to help with children across KS2 with their reading or practising their times tables</a:t>
            </a:r>
          </a:p>
          <a:p>
            <a:pPr marL="342900" indent="-342900">
              <a:buFont typeface="Arial" panose="020B0604020202020204" pitchFamily="34" charset="0"/>
              <a:buChar char="•"/>
            </a:pPr>
            <a:r>
              <a:rPr lang="en-GB" sz="2400" dirty="0"/>
              <a:t>Volunteer your time with the </a:t>
            </a:r>
            <a:r>
              <a:rPr lang="en-GB" sz="2400" b="1" dirty="0"/>
              <a:t>School Association</a:t>
            </a:r>
            <a:r>
              <a:rPr lang="en-GB" sz="2400" dirty="0"/>
              <a:t>. Go along and see what they have planned for the year and how you can help.</a:t>
            </a:r>
          </a:p>
          <a:p>
            <a:pPr marL="342900" indent="-342900">
              <a:buFont typeface="Arial" panose="020B0604020202020204" pitchFamily="34" charset="0"/>
              <a:buChar char="•"/>
            </a:pPr>
            <a:r>
              <a:rPr lang="en-GB" sz="2400" dirty="0"/>
              <a:t>Volunteer to help on a </a:t>
            </a:r>
            <a:r>
              <a:rPr lang="en-GB" sz="2400" b="1" dirty="0"/>
              <a:t>school visit</a:t>
            </a:r>
            <a:r>
              <a:rPr lang="en-GB" sz="2400" dirty="0"/>
              <a:t>. Some up-coming visits for Year ? include …. Please let your child’s class teacher know if you would like to accompany the class on these visits.</a:t>
            </a:r>
          </a:p>
          <a:p>
            <a:pPr marL="342900" indent="-342900">
              <a:buFont typeface="Arial" panose="020B0604020202020204" pitchFamily="34" charset="0"/>
              <a:buChar char="•"/>
            </a:pPr>
            <a:r>
              <a:rPr lang="en-GB" sz="2400" dirty="0"/>
              <a:t>Volunteer to help to </a:t>
            </a:r>
            <a:r>
              <a:rPr lang="en-GB" sz="2400" b="1" dirty="0"/>
              <a:t>walk</a:t>
            </a:r>
            <a:r>
              <a:rPr lang="en-GB" sz="2400" dirty="0"/>
              <a:t> to church / library with your child’s class. </a:t>
            </a:r>
          </a:p>
          <a:p>
            <a:pPr marL="342900" indent="-342900">
              <a:buFont typeface="Arial" panose="020B0604020202020204" pitchFamily="34" charset="0"/>
              <a:buChar char="•"/>
            </a:pPr>
            <a:r>
              <a:rPr lang="en-GB" sz="2400" dirty="0"/>
              <a:t>Anyone who volunteers more than 3 times in 30 days will require a DBS check</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0619" y="131852"/>
            <a:ext cx="846000" cy="820597"/>
          </a:xfrm>
          <a:prstGeom prst="rect">
            <a:avLst/>
          </a:prstGeom>
          <a:ln w="28575">
            <a:solidFill>
              <a:schemeClr val="tx1"/>
            </a:solidFill>
          </a:ln>
        </p:spPr>
      </p:pic>
    </p:spTree>
    <p:extLst>
      <p:ext uri="{BB962C8B-B14F-4D97-AF65-F5344CB8AC3E}">
        <p14:creationId xmlns:p14="http://schemas.microsoft.com/office/powerpoint/2010/main" val="19080258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FA24E19-7ED3-46F5-81FC-AC3905F1279E}"/>
              </a:ext>
            </a:extLst>
          </p:cNvPr>
          <p:cNvSpPr/>
          <p:nvPr/>
        </p:nvSpPr>
        <p:spPr>
          <a:xfrm>
            <a:off x="655320" y="938636"/>
            <a:ext cx="10881359" cy="830997"/>
          </a:xfrm>
          <a:prstGeom prst="rect">
            <a:avLst/>
          </a:prstGeom>
          <a:solidFill>
            <a:schemeClr val="bg1"/>
          </a:solidFill>
          <a:ln w="38100">
            <a:solidFill>
              <a:schemeClr val="tx1"/>
            </a:solidFill>
          </a:ln>
        </p:spPr>
        <p:txBody>
          <a:bodyPr wrap="square">
            <a:spAutoFit/>
          </a:bodyPr>
          <a:lstStyle/>
          <a:p>
            <a:pPr algn="ctr"/>
            <a:r>
              <a:rPr lang="en-GB" sz="4800" dirty="0"/>
              <a:t>THANK YOU</a:t>
            </a:r>
          </a:p>
        </p:txBody>
      </p:sp>
      <p:pic>
        <p:nvPicPr>
          <p:cNvPr id="3" name="Picture 2">
            <a:extLst>
              <a:ext uri="{FF2B5EF4-FFF2-40B4-BE49-F238E27FC236}">
                <a16:creationId xmlns:a16="http://schemas.microsoft.com/office/drawing/2014/main" id="{31CA2894-93BA-4438-90CD-876CC84735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5320" y="2577764"/>
            <a:ext cx="2700526" cy="2803028"/>
          </a:xfrm>
          <a:prstGeom prst="rect">
            <a:avLst/>
          </a:prstGeom>
          <a:ln w="28575">
            <a:solidFill>
              <a:schemeClr val="tx1"/>
            </a:solidFill>
          </a:ln>
        </p:spPr>
      </p:pic>
      <p:sp>
        <p:nvSpPr>
          <p:cNvPr id="5" name="TextBox 4">
            <a:extLst>
              <a:ext uri="{FF2B5EF4-FFF2-40B4-BE49-F238E27FC236}">
                <a16:creationId xmlns:a16="http://schemas.microsoft.com/office/drawing/2014/main" id="{D97C7376-2A63-E7B2-C43C-AAEBA1B6B862}"/>
              </a:ext>
            </a:extLst>
          </p:cNvPr>
          <p:cNvSpPr txBox="1"/>
          <p:nvPr/>
        </p:nvSpPr>
        <p:spPr>
          <a:xfrm>
            <a:off x="4494747" y="3194448"/>
            <a:ext cx="7041932" cy="1938992"/>
          </a:xfrm>
          <a:prstGeom prst="rect">
            <a:avLst/>
          </a:prstGeom>
          <a:solidFill>
            <a:schemeClr val="bg1"/>
          </a:solidFill>
          <a:ln w="38100">
            <a:solidFill>
              <a:schemeClr val="tx1"/>
            </a:solidFill>
          </a:ln>
        </p:spPr>
        <p:txBody>
          <a:bodyPr wrap="square">
            <a:spAutoFit/>
          </a:bodyPr>
          <a:lstStyle/>
          <a:p>
            <a:pPr lvl="0"/>
            <a:r>
              <a:rPr lang="en-GB" sz="2400" dirty="0">
                <a:effectLst/>
                <a:latin typeface="Arial" panose="020B0604020202020204" pitchFamily="34" charset="0"/>
                <a:ea typeface="Times New Roman" panose="02020603050405020304" pitchFamily="18" charset="0"/>
                <a:cs typeface="Arial" panose="020B0604020202020204" pitchFamily="34" charset="0"/>
              </a:rPr>
              <a:t>Meet the Teacher</a:t>
            </a:r>
          </a:p>
          <a:p>
            <a:pPr marL="342900" lvl="0" indent="-342900">
              <a:buFont typeface="Symbol" panose="05050102010706020507" pitchFamily="18" charset="2"/>
              <a:buChar char=""/>
            </a:pPr>
            <a:r>
              <a:rPr lang="en-GB" sz="2400" dirty="0">
                <a:effectLst/>
                <a:latin typeface="Arial" panose="020B0604020202020204" pitchFamily="34" charset="0"/>
                <a:ea typeface="Times New Roman" panose="02020603050405020304" pitchFamily="18" charset="0"/>
                <a:cs typeface="Arial" panose="020B0604020202020204" pitchFamily="34" charset="0"/>
              </a:rPr>
              <a:t>Year 4 &amp; 5: Monday 14</a:t>
            </a:r>
            <a:r>
              <a:rPr lang="en-GB" sz="2400" baseline="30000" dirty="0">
                <a:effectLst/>
                <a:latin typeface="Arial" panose="020B0604020202020204" pitchFamily="34" charset="0"/>
                <a:ea typeface="Times New Roman" panose="02020603050405020304" pitchFamily="18" charset="0"/>
                <a:cs typeface="Arial" panose="020B0604020202020204" pitchFamily="34" charset="0"/>
              </a:rPr>
              <a:t>th</a:t>
            </a:r>
            <a:r>
              <a:rPr lang="en-GB" sz="2400" dirty="0">
                <a:effectLst/>
                <a:latin typeface="Arial" panose="020B0604020202020204" pitchFamily="34" charset="0"/>
                <a:ea typeface="Times New Roman" panose="02020603050405020304" pitchFamily="18" charset="0"/>
                <a:cs typeface="Arial" panose="020B0604020202020204" pitchFamily="34" charset="0"/>
              </a:rPr>
              <a:t> September, 3:30 – 4pm </a:t>
            </a:r>
            <a:endParaRPr lang="en-GB" sz="24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buFont typeface="Symbol" panose="05050102010706020507" pitchFamily="18" charset="2"/>
              <a:buChar char=""/>
            </a:pPr>
            <a:r>
              <a:rPr lang="en-GB" sz="2400" dirty="0">
                <a:effectLst/>
                <a:latin typeface="Arial" panose="020B0604020202020204" pitchFamily="34" charset="0"/>
                <a:ea typeface="Times New Roman" panose="02020603050405020304" pitchFamily="18" charset="0"/>
                <a:cs typeface="Arial" panose="020B0604020202020204" pitchFamily="34" charset="0"/>
              </a:rPr>
              <a:t>Year 3 &amp; 6: Tuesday 15</a:t>
            </a:r>
            <a:r>
              <a:rPr lang="en-GB" sz="2400" baseline="30000" dirty="0">
                <a:effectLst/>
                <a:latin typeface="Arial" panose="020B0604020202020204" pitchFamily="34" charset="0"/>
                <a:ea typeface="Times New Roman" panose="02020603050405020304" pitchFamily="18" charset="0"/>
                <a:cs typeface="Arial" panose="020B0604020202020204" pitchFamily="34" charset="0"/>
              </a:rPr>
              <a:t>th</a:t>
            </a:r>
            <a:r>
              <a:rPr lang="en-GB" sz="2400" dirty="0">
                <a:effectLst/>
                <a:latin typeface="Arial" panose="020B0604020202020204" pitchFamily="34" charset="0"/>
                <a:ea typeface="Times New Roman" panose="02020603050405020304" pitchFamily="18" charset="0"/>
                <a:cs typeface="Arial" panose="020B0604020202020204" pitchFamily="34" charset="0"/>
              </a:rPr>
              <a:t> September, 3:30 – 4pm</a:t>
            </a:r>
            <a:endParaRPr lang="en-GB" sz="2400" dirty="0">
              <a:effectLst/>
              <a:latin typeface="Arial" panose="020B0604020202020204" pitchFamily="34" charset="0"/>
              <a:ea typeface="Aptos" panose="020B0004020202020204" pitchFamily="34" charset="0"/>
              <a:cs typeface="Arial" panose="020B0604020202020204" pitchFamily="34" charset="0"/>
            </a:endParaRPr>
          </a:p>
          <a:p>
            <a:pPr marL="342900" lvl="0" indent="-342900">
              <a:buFont typeface="Symbol" panose="05050102010706020507" pitchFamily="18" charset="2"/>
              <a:buChar char=""/>
            </a:pPr>
            <a:r>
              <a:rPr lang="en-GB" sz="2400" dirty="0">
                <a:effectLst/>
                <a:latin typeface="Arial" panose="020B0604020202020204" pitchFamily="34" charset="0"/>
                <a:ea typeface="Times New Roman" panose="02020603050405020304" pitchFamily="18" charset="0"/>
                <a:cs typeface="Arial" panose="020B0604020202020204" pitchFamily="34" charset="0"/>
              </a:rPr>
              <a:t>Year 2: Wednesday 16</a:t>
            </a:r>
            <a:r>
              <a:rPr lang="en-GB" sz="2400" baseline="30000" dirty="0">
                <a:effectLst/>
                <a:latin typeface="Arial" panose="020B0604020202020204" pitchFamily="34" charset="0"/>
                <a:ea typeface="Times New Roman" panose="02020603050405020304" pitchFamily="18" charset="0"/>
                <a:cs typeface="Arial" panose="020B0604020202020204" pitchFamily="34" charset="0"/>
              </a:rPr>
              <a:t>th</a:t>
            </a:r>
            <a:r>
              <a:rPr lang="en-GB" sz="2400" dirty="0">
                <a:effectLst/>
                <a:latin typeface="Arial" panose="020B0604020202020204" pitchFamily="34" charset="0"/>
                <a:ea typeface="Times New Roman" panose="02020603050405020304" pitchFamily="18" charset="0"/>
                <a:cs typeface="Arial" panose="020B0604020202020204" pitchFamily="34" charset="0"/>
              </a:rPr>
              <a:t> September, 3:30 – 4pm</a:t>
            </a:r>
            <a:endParaRPr lang="en-GB" sz="2400" dirty="0">
              <a:effectLst/>
              <a:latin typeface="Arial" panose="020B06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22315076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2707</TotalTime>
  <Words>4681</Words>
  <Application>Microsoft Office PowerPoint</Application>
  <PresentationFormat>Widescreen</PresentationFormat>
  <Paragraphs>356</Paragraphs>
  <Slides>26</Slides>
  <Notes>25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Calibri</vt:lpstr>
      <vt:lpstr>Calibri Light</vt:lpstr>
      <vt:lpstr>Symbol</vt:lpstr>
      <vt:lpstr>Times New Roman</vt:lpstr>
      <vt:lpstr>Office Theme</vt:lpstr>
      <vt:lpstr>BISHOP PERRIN CoE PRIMARY SCHOOL</vt:lpstr>
      <vt:lpstr>PowerPoint Presentation</vt:lpstr>
      <vt:lpstr>PowerPoint Presentation</vt:lpstr>
      <vt:lpstr>PowerPoint Presentation</vt:lpstr>
      <vt:lpstr>PowerPoint Presentation</vt:lpstr>
      <vt:lpstr>PowerPoint Presentation</vt:lpstr>
      <vt:lpstr>PowerPoint Presentation</vt:lpstr>
      <vt:lpstr>Children read and are read to every day and have plenty of access to stories and books throughout the school day.   Children will have a reading practise book (book bands) which will be their weekly reading homework. This is an online book in Reception, Year 1 and beginning of Year 2, moving to physical books from Year 2 when children move on from the Little Wandle phonics reading scheme.  Parents are advised to support their children to read their practice books  little and often. Starting with 5 minutes daily in Reception, increasing to 5 – 10 minutes daily in KS2, 10 – 20 minutes daily in KS2. Focus is on accuracy of reading to develop fluency.  They will also have a ‘reading for pleasure’ book from the library. This is a book of their choice and is designed to be read to them by an adult or read independently to encourage an enjoyment of reading.  All classes visit the school library every week, and Whitton library once a term.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Mobile phones in school</vt:lpstr>
      <vt:lpstr>Why are smartphones banned for children at Bishop Perrin School?</vt:lpstr>
      <vt:lpstr>PowerPoint Presentation</vt:lpstr>
      <vt:lpstr>PowerPoint Presentation</vt:lpstr>
      <vt:lpstr>PowerPoint Presentation</vt:lpstr>
      <vt:lpstr>Volunteers</vt:lpstr>
      <vt:lpstr>PowerPoint Presentation</vt:lpstr>
    </vt:vector>
  </TitlesOfParts>
  <Company>Authorised Org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BISHOP PERRIN PRIMARY SCHOOL</dc:title>
  <dc:creator>RMacklearn</dc:creator>
  <cp:lastModifiedBy>RMacklearn</cp:lastModifiedBy>
  <cp:revision>157</cp:revision>
  <cp:lastPrinted>2025-09-03T17:09:58Z</cp:lastPrinted>
  <dcterms:created xsi:type="dcterms:W3CDTF">2020-09-22T11:26:01Z</dcterms:created>
  <dcterms:modified xsi:type="dcterms:W3CDTF">2026-09-10T16:07:20Z</dcterms:modified>
</cp:coreProperties>
</file>