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79" r:id="rId3"/>
    <p:sldId id="289" r:id="rId4"/>
    <p:sldId id="293" r:id="rId5"/>
    <p:sldId id="280" r:id="rId6"/>
    <p:sldId id="275" r:id="rId7"/>
    <p:sldId id="261" r:id="rId8"/>
    <p:sldId id="282" r:id="rId9"/>
    <p:sldId id="278" r:id="rId10"/>
    <p:sldId id="287" r:id="rId11"/>
    <p:sldId id="286" r:id="rId12"/>
    <p:sldId id="294" r:id="rId13"/>
    <p:sldId id="295" r:id="rId14"/>
    <p:sldId id="288" r:id="rId15"/>
    <p:sldId id="276" r:id="rId16"/>
    <p:sldId id="290"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2375" autoAdjust="0"/>
  </p:normalViewPr>
  <p:slideViewPr>
    <p:cSldViewPr snapToGrid="0">
      <p:cViewPr varScale="1">
        <p:scale>
          <a:sx n="90" d="100"/>
          <a:sy n="90" d="100"/>
        </p:scale>
        <p:origin x="7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C60DE76-C862-494D-9110-65B9DA730766}" type="datetimeFigureOut">
              <a:rPr lang="en-GB" smtClean="0"/>
              <a:t>04/09/2025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205DF4C-571C-45EA-AFA9-3EFEF8DC122C}" type="slidenum">
              <a:rPr lang="en-GB" smtClean="0"/>
              <a:t>‹#›</a:t>
            </a:fld>
            <a:endParaRPr lang="en-GB"/>
          </a:p>
        </p:txBody>
      </p:sp>
    </p:spTree>
    <p:extLst>
      <p:ext uri="{BB962C8B-B14F-4D97-AF65-F5344CB8AC3E}">
        <p14:creationId xmlns:p14="http://schemas.microsoft.com/office/powerpoint/2010/main" val="44107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baseline="0" dirty="0"/>
          </a:p>
          <a:p>
            <a:endParaRPr lang="en-GB" sz="1000" baseline="0" dirty="0"/>
          </a:p>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a:t>
            </a:fld>
            <a:endParaRPr lang="en-GB"/>
          </a:p>
        </p:txBody>
      </p:sp>
    </p:spTree>
    <p:extLst>
      <p:ext uri="{BB962C8B-B14F-4D97-AF65-F5344CB8AC3E}">
        <p14:creationId xmlns:p14="http://schemas.microsoft.com/office/powerpoint/2010/main" val="4053555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1205DF4C-571C-45EA-AFA9-3EFEF8DC122C}" type="slidenum">
              <a:rPr lang="en-GB" smtClean="0"/>
              <a:t>10</a:t>
            </a:fld>
            <a:endParaRPr lang="en-GB"/>
          </a:p>
        </p:txBody>
      </p:sp>
    </p:spTree>
    <p:extLst>
      <p:ext uri="{BB962C8B-B14F-4D97-AF65-F5344CB8AC3E}">
        <p14:creationId xmlns:p14="http://schemas.microsoft.com/office/powerpoint/2010/main" val="2414504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11</a:t>
            </a:fld>
            <a:endParaRPr lang="en-GB"/>
          </a:p>
        </p:txBody>
      </p:sp>
    </p:spTree>
    <p:extLst>
      <p:ext uri="{BB962C8B-B14F-4D97-AF65-F5344CB8AC3E}">
        <p14:creationId xmlns:p14="http://schemas.microsoft.com/office/powerpoint/2010/main" val="1988546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12</a:t>
            </a:fld>
            <a:endParaRPr lang="en-GB"/>
          </a:p>
        </p:txBody>
      </p:sp>
    </p:spTree>
    <p:extLst>
      <p:ext uri="{BB962C8B-B14F-4D97-AF65-F5344CB8AC3E}">
        <p14:creationId xmlns:p14="http://schemas.microsoft.com/office/powerpoint/2010/main" val="328785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13</a:t>
            </a:fld>
            <a:endParaRPr lang="en-GB"/>
          </a:p>
        </p:txBody>
      </p:sp>
    </p:spTree>
    <p:extLst>
      <p:ext uri="{BB962C8B-B14F-4D97-AF65-F5344CB8AC3E}">
        <p14:creationId xmlns:p14="http://schemas.microsoft.com/office/powerpoint/2010/main" val="4058018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14</a:t>
            </a:fld>
            <a:endParaRPr lang="en-GB"/>
          </a:p>
        </p:txBody>
      </p:sp>
    </p:spTree>
    <p:extLst>
      <p:ext uri="{BB962C8B-B14F-4D97-AF65-F5344CB8AC3E}">
        <p14:creationId xmlns:p14="http://schemas.microsoft.com/office/powerpoint/2010/main" val="3036346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15</a:t>
            </a:fld>
            <a:endParaRPr lang="en-GB"/>
          </a:p>
        </p:txBody>
      </p:sp>
    </p:spTree>
    <p:extLst>
      <p:ext uri="{BB962C8B-B14F-4D97-AF65-F5344CB8AC3E}">
        <p14:creationId xmlns:p14="http://schemas.microsoft.com/office/powerpoint/2010/main" val="2519770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05DF4C-571C-45EA-AFA9-3EFEF8DC122C}" type="slidenum">
              <a:rPr lang="en-GB" smtClean="0"/>
              <a:t>16</a:t>
            </a:fld>
            <a:endParaRPr lang="en-GB"/>
          </a:p>
        </p:txBody>
      </p:sp>
    </p:spTree>
    <p:extLst>
      <p:ext uri="{BB962C8B-B14F-4D97-AF65-F5344CB8AC3E}">
        <p14:creationId xmlns:p14="http://schemas.microsoft.com/office/powerpoint/2010/main" val="3371026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1205DF4C-571C-45EA-AFA9-3EFEF8DC122C}" type="slidenum">
              <a:rPr lang="en-GB" smtClean="0"/>
              <a:t>2</a:t>
            </a:fld>
            <a:endParaRPr lang="en-GB"/>
          </a:p>
        </p:txBody>
      </p:sp>
    </p:spTree>
    <p:extLst>
      <p:ext uri="{BB962C8B-B14F-4D97-AF65-F5344CB8AC3E}">
        <p14:creationId xmlns:p14="http://schemas.microsoft.com/office/powerpoint/2010/main" val="1335868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5"/>
          </p:nvPr>
        </p:nvSpPr>
        <p:spPr/>
        <p:txBody>
          <a:bodyPr/>
          <a:lstStyle/>
          <a:p>
            <a:fld id="{1205DF4C-571C-45EA-AFA9-3EFEF8DC122C}" type="slidenum">
              <a:rPr lang="en-GB" smtClean="0"/>
              <a:t>3</a:t>
            </a:fld>
            <a:endParaRPr lang="en-GB"/>
          </a:p>
        </p:txBody>
      </p:sp>
    </p:spTree>
    <p:extLst>
      <p:ext uri="{BB962C8B-B14F-4D97-AF65-F5344CB8AC3E}">
        <p14:creationId xmlns:p14="http://schemas.microsoft.com/office/powerpoint/2010/main" val="558592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5"/>
          </p:nvPr>
        </p:nvSpPr>
        <p:spPr/>
        <p:txBody>
          <a:bodyPr/>
          <a:lstStyle/>
          <a:p>
            <a:fld id="{1205DF4C-571C-45EA-AFA9-3EFEF8DC122C}" type="slidenum">
              <a:rPr lang="en-GB" smtClean="0"/>
              <a:t>4</a:t>
            </a:fld>
            <a:endParaRPr lang="en-GB"/>
          </a:p>
        </p:txBody>
      </p:sp>
    </p:spTree>
    <p:extLst>
      <p:ext uri="{BB962C8B-B14F-4D97-AF65-F5344CB8AC3E}">
        <p14:creationId xmlns:p14="http://schemas.microsoft.com/office/powerpoint/2010/main" val="2302271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5"/>
          </p:nvPr>
        </p:nvSpPr>
        <p:spPr/>
        <p:txBody>
          <a:bodyPr/>
          <a:lstStyle/>
          <a:p>
            <a:fld id="{1205DF4C-571C-45EA-AFA9-3EFEF8DC122C}" type="slidenum">
              <a:rPr lang="en-GB" smtClean="0"/>
              <a:t>5</a:t>
            </a:fld>
            <a:endParaRPr lang="en-GB"/>
          </a:p>
        </p:txBody>
      </p:sp>
    </p:spTree>
    <p:extLst>
      <p:ext uri="{BB962C8B-B14F-4D97-AF65-F5344CB8AC3E}">
        <p14:creationId xmlns:p14="http://schemas.microsoft.com/office/powerpoint/2010/main" val="1432626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6</a:t>
            </a:fld>
            <a:endParaRPr lang="en-GB"/>
          </a:p>
        </p:txBody>
      </p:sp>
    </p:spTree>
    <p:extLst>
      <p:ext uri="{BB962C8B-B14F-4D97-AF65-F5344CB8AC3E}">
        <p14:creationId xmlns:p14="http://schemas.microsoft.com/office/powerpoint/2010/main" val="1626514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aseline="0" dirty="0"/>
          </a:p>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7</a:t>
            </a:fld>
            <a:endParaRPr lang="en-GB"/>
          </a:p>
        </p:txBody>
      </p:sp>
    </p:spTree>
    <p:extLst>
      <p:ext uri="{BB962C8B-B14F-4D97-AF65-F5344CB8AC3E}">
        <p14:creationId xmlns:p14="http://schemas.microsoft.com/office/powerpoint/2010/main" val="68180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8</a:t>
            </a:fld>
            <a:endParaRPr lang="en-GB"/>
          </a:p>
        </p:txBody>
      </p:sp>
    </p:spTree>
    <p:extLst>
      <p:ext uri="{BB962C8B-B14F-4D97-AF65-F5344CB8AC3E}">
        <p14:creationId xmlns:p14="http://schemas.microsoft.com/office/powerpoint/2010/main" val="3724017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05DF4C-571C-45EA-AFA9-3EFEF8DC122C}" type="slidenum">
              <a:rPr lang="en-GB" smtClean="0"/>
              <a:t>9</a:t>
            </a:fld>
            <a:endParaRPr lang="en-GB"/>
          </a:p>
        </p:txBody>
      </p:sp>
    </p:spTree>
    <p:extLst>
      <p:ext uri="{BB962C8B-B14F-4D97-AF65-F5344CB8AC3E}">
        <p14:creationId xmlns:p14="http://schemas.microsoft.com/office/powerpoint/2010/main" val="2828377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04/09/2025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04/09/2025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04/09/2025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04/09/2025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ishopperrin.richmond.sch.uk/"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www.bishopperrin.richmond.sch.uk/ckfinder/userfiles/files/Communications%20Policy%20-%20February%202025%20v2.pdf"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hyperlink" Target="https://www.bishopperrin.richmond.sch.uk/ckfinder/userfiles/files/Communications%20Policy%20-%20February%202025%20v2.pdf" TargetMode="External"/><Relationship Id="rId4" Type="http://schemas.openxmlformats.org/officeDocument/2006/relationships/hyperlink" Target="https://www.bishopperrin.richmond.sch.uk/ckfinder/userfiles/files/Complaints%20Policy%20February%202025(2).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shopperrin.richmond.sch.uk/parents/parent-forum"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bishopperrin.richmond.sch.uk/learning/curriculu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942110"/>
          </a:xfrm>
          <a:solidFill>
            <a:schemeClr val="bg1">
              <a:lumMod val="85000"/>
            </a:schemeClr>
          </a:solidFill>
          <a:ln w="57150">
            <a:solidFill>
              <a:schemeClr val="tx1"/>
            </a:solidFill>
          </a:ln>
        </p:spPr>
        <p:txBody>
          <a:bodyPr>
            <a:noAutofit/>
          </a:bodyPr>
          <a:lstStyle/>
          <a:p>
            <a:r>
              <a:rPr lang="en-GB" sz="5400" dirty="0"/>
              <a:t>BISHOP PERRIN </a:t>
            </a:r>
            <a:r>
              <a:rPr lang="en-GB" sz="5400" dirty="0" err="1"/>
              <a:t>CoE</a:t>
            </a:r>
            <a:r>
              <a:rPr lang="en-GB" sz="5400" dirty="0"/>
              <a:t> PRIMARY SCHOOL</a:t>
            </a:r>
          </a:p>
        </p:txBody>
      </p:sp>
      <p:sp>
        <p:nvSpPr>
          <p:cNvPr id="3" name="Subtitle 2"/>
          <p:cNvSpPr>
            <a:spLocks noGrp="1"/>
          </p:cNvSpPr>
          <p:nvPr>
            <p:ph type="subTitle" idx="1"/>
          </p:nvPr>
        </p:nvSpPr>
        <p:spPr>
          <a:xfrm>
            <a:off x="304802" y="1563902"/>
            <a:ext cx="11343859" cy="834736"/>
          </a:xfrm>
          <a:solidFill>
            <a:schemeClr val="bg1"/>
          </a:solidFill>
          <a:ln w="57150">
            <a:solidFill>
              <a:schemeClr val="bg1"/>
            </a:solidFill>
          </a:ln>
        </p:spPr>
        <p:txBody>
          <a:bodyPr>
            <a:noAutofit/>
          </a:bodyPr>
          <a:lstStyle/>
          <a:p>
            <a:r>
              <a:rPr lang="en-GB" sz="4000" i="1" dirty="0"/>
              <a:t>September 2025– Welcome to the new school year</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5459" y="2642398"/>
            <a:ext cx="2867495" cy="2976334"/>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0551" y="5820536"/>
            <a:ext cx="11343859" cy="681128"/>
          </a:xfrm>
          <a:prstGeom prst="rect">
            <a:avLst/>
          </a:prstGeom>
          <a:solidFill>
            <a:schemeClr val="bg1"/>
          </a:solidFill>
          <a:ln w="57150">
            <a:solidFill>
              <a:schemeClr val="bg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
        <p:nvSpPr>
          <p:cNvPr id="6" name="Rectangle 5">
            <a:extLst>
              <a:ext uri="{FF2B5EF4-FFF2-40B4-BE49-F238E27FC236}">
                <a16:creationId xmlns:a16="http://schemas.microsoft.com/office/drawing/2014/main" id="{8A9B59E0-38C5-4A5D-B7AA-86A373234D15}"/>
              </a:ext>
            </a:extLst>
          </p:cNvPr>
          <p:cNvSpPr/>
          <p:nvPr/>
        </p:nvSpPr>
        <p:spPr>
          <a:xfrm>
            <a:off x="5562600" y="2770759"/>
            <a:ext cx="5864086" cy="2677656"/>
          </a:xfrm>
          <a:prstGeom prst="rect">
            <a:avLst/>
          </a:prstGeom>
          <a:solidFill>
            <a:schemeClr val="bg1"/>
          </a:solidFill>
          <a:ln w="38100">
            <a:solidFill>
              <a:schemeClr val="tx1"/>
            </a:solidFill>
          </a:ln>
        </p:spPr>
        <p:txBody>
          <a:bodyPr wrap="square">
            <a:spAutoFit/>
          </a:bodyPr>
          <a:lstStyle/>
          <a:p>
            <a:pPr algn="ctr"/>
            <a:r>
              <a:rPr lang="en-GB" sz="2400" dirty="0"/>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Tree>
    <p:extLst>
      <p:ext uri="{BB962C8B-B14F-4D97-AF65-F5344CB8AC3E}">
        <p14:creationId xmlns:p14="http://schemas.microsoft.com/office/powerpoint/2010/main" val="271179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296" y="2372364"/>
            <a:ext cx="11298264" cy="4154984"/>
          </a:xfrm>
          <a:prstGeom prst="rect">
            <a:avLst/>
          </a:prstGeom>
          <a:solidFill>
            <a:schemeClr val="bg1"/>
          </a:solidFill>
          <a:ln w="38100">
            <a:solidFill>
              <a:schemeClr val="tx1"/>
            </a:solidFill>
          </a:ln>
        </p:spPr>
        <p:txBody>
          <a:bodyPr wrap="square">
            <a:spAutoFit/>
          </a:bodyPr>
          <a:lstStyle/>
          <a:p>
            <a:pPr marL="342900" lvl="0" indent="-342900">
              <a:spcAft>
                <a:spcPts val="0"/>
              </a:spcAft>
              <a:buFont typeface="Symbol" panose="05050102010706020507" pitchFamily="18" charset="2"/>
              <a:buChar char=""/>
            </a:pPr>
            <a:r>
              <a:rPr lang="en-GB" sz="2400" b="1" dirty="0">
                <a:latin typeface="Calibri" panose="020F0502020204030204" pitchFamily="34" charset="0"/>
                <a:ea typeface="Times New Roman" panose="02020603050405020304" pitchFamily="18" charset="0"/>
                <a:cs typeface="Times New Roman" panose="02020603050405020304" pitchFamily="18" charset="0"/>
              </a:rPr>
              <a:t>Email:</a:t>
            </a:r>
            <a:r>
              <a:rPr lang="en-GB" sz="2400" dirty="0">
                <a:latin typeface="Calibri" panose="020F0502020204030204" pitchFamily="34" charset="0"/>
                <a:ea typeface="Times New Roman" panose="02020603050405020304" pitchFamily="18" charset="0"/>
                <a:cs typeface="Times New Roman" panose="02020603050405020304" pitchFamily="18" charset="0"/>
              </a:rPr>
              <a:t> this includes sending out the weekly newsletter on Friday, and for reminders and updates about other aspects of school life</a:t>
            </a:r>
            <a:endParaRPr lang="en-GB" sz="2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GB" sz="2400" b="1" dirty="0">
                <a:latin typeface="Calibri" panose="020F0502020204030204" pitchFamily="34" charset="0"/>
                <a:ea typeface="Times New Roman" panose="02020603050405020304" pitchFamily="18" charset="0"/>
                <a:cs typeface="Times New Roman" panose="02020603050405020304" pitchFamily="18" charset="0"/>
              </a:rPr>
              <a:t>School website</a:t>
            </a:r>
            <a:r>
              <a:rPr lang="en-GB" sz="2400" dirty="0">
                <a:latin typeface="Calibri" panose="020F0502020204030204" pitchFamily="34" charset="0"/>
                <a:ea typeface="Times New Roman" panose="02020603050405020304" pitchFamily="18" charset="0"/>
                <a:cs typeface="Times New Roman" panose="02020603050405020304" pitchFamily="18" charset="0"/>
              </a:rPr>
              <a:t> (</a:t>
            </a:r>
            <a:r>
              <a:rPr lang="en-GB" sz="24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3"/>
              </a:rPr>
              <a:t>www.bishopperrin.richmond.sch.uk</a:t>
            </a:r>
            <a:r>
              <a:rPr lang="en-GB" sz="2400" dirty="0">
                <a:latin typeface="Calibri" panose="020F0502020204030204" pitchFamily="34" charset="0"/>
                <a:ea typeface="Times New Roman" panose="02020603050405020304" pitchFamily="18" charset="0"/>
                <a:cs typeface="Times New Roman" panose="02020603050405020304" pitchFamily="18" charset="0"/>
              </a:rPr>
              <a:t> ): a one-stop-shop to find out everything about the school and your child’s learning, including a calendar which is populated with upcoming events and activities. </a:t>
            </a:r>
          </a:p>
          <a:p>
            <a:pPr marL="342900" lvl="0" indent="-342900">
              <a:spcAft>
                <a:spcPts val="0"/>
              </a:spcAft>
              <a:buFont typeface="Symbol" panose="05050102010706020507" pitchFamily="18" charset="2"/>
              <a:buChar char=""/>
            </a:pPr>
            <a:r>
              <a:rPr lang="en-GB" sz="2400" b="1" dirty="0">
                <a:latin typeface="Calibri" panose="020F0502020204030204" pitchFamily="34" charset="0"/>
                <a:ea typeface="Times New Roman" panose="02020603050405020304" pitchFamily="18" charset="0"/>
                <a:cs typeface="Times New Roman" panose="02020603050405020304" pitchFamily="18" charset="0"/>
              </a:rPr>
              <a:t>Social media:</a:t>
            </a:r>
            <a:r>
              <a:rPr lang="en-GB" sz="2400" dirty="0">
                <a:latin typeface="Calibri" panose="020F0502020204030204" pitchFamily="34" charset="0"/>
                <a:ea typeface="Times New Roman" panose="02020603050405020304" pitchFamily="18" charset="0"/>
                <a:cs typeface="Times New Roman" panose="02020603050405020304" pitchFamily="18" charset="0"/>
              </a:rPr>
              <a:t> our Instagram account keeps parents updated on day-today life and learning at Bishop Perrin School. Posts on our social media accounts are for information only and the school does not respond to comments or postings put on the account. </a:t>
            </a:r>
          </a:p>
          <a:p>
            <a:pPr marL="342900" lvl="0" indent="-342900">
              <a:spcAft>
                <a:spcPts val="0"/>
              </a:spcAft>
              <a:buFont typeface="Symbol" panose="05050102010706020507" pitchFamily="18" charset="2"/>
              <a:buChar char=""/>
            </a:pPr>
            <a:r>
              <a:rPr lang="en-GB" sz="2400" b="1" dirty="0">
                <a:latin typeface="Calibri" panose="020F0502020204030204" pitchFamily="34" charset="0"/>
                <a:ea typeface="Times New Roman" panose="02020603050405020304" pitchFamily="18" charset="0"/>
                <a:cs typeface="Times New Roman" panose="02020603050405020304" pitchFamily="18" charset="0"/>
              </a:rPr>
              <a:t>Parent forum: </a:t>
            </a:r>
            <a:r>
              <a:rPr lang="en-GB" sz="2400" dirty="0">
                <a:latin typeface="Calibri" panose="020F0502020204030204" pitchFamily="34" charset="0"/>
                <a:ea typeface="Times New Roman" panose="02020603050405020304" pitchFamily="18" charset="0"/>
                <a:cs typeface="Times New Roman" panose="02020603050405020304" pitchFamily="18" charset="0"/>
              </a:rPr>
              <a:t>termly meetings with the parent Forum Class Reps and the headteacher in which issues pertinent to the parent community can be raised and discussed</a:t>
            </a:r>
            <a:endParaRPr lang="en-GB" sz="2400" dirty="0">
              <a:latin typeface="Times New Roman" panose="02020603050405020304" pitchFamily="18" charset="0"/>
              <a:ea typeface="Times New Roman" panose="02020603050405020304" pitchFamily="18" charset="0"/>
            </a:endParaRPr>
          </a:p>
        </p:txBody>
      </p:sp>
      <p:sp>
        <p:nvSpPr>
          <p:cNvPr id="3" name="Rectangle 2"/>
          <p:cNvSpPr/>
          <p:nvPr/>
        </p:nvSpPr>
        <p:spPr>
          <a:xfrm>
            <a:off x="582296" y="330652"/>
            <a:ext cx="11134422" cy="707886"/>
          </a:xfrm>
          <a:prstGeom prst="rect">
            <a:avLst/>
          </a:prstGeom>
          <a:solidFill>
            <a:schemeClr val="bg1">
              <a:lumMod val="85000"/>
            </a:schemeClr>
          </a:solidFill>
          <a:ln w="28575">
            <a:solidFill>
              <a:schemeClr val="tx1"/>
            </a:solidFill>
          </a:ln>
        </p:spPr>
        <p:txBody>
          <a:bodyPr wrap="square">
            <a:spAutoFit/>
          </a:bodyPr>
          <a:lstStyle/>
          <a:p>
            <a:pPr>
              <a:spcAft>
                <a:spcPts val="0"/>
              </a:spcAft>
            </a:pPr>
            <a:r>
              <a:rPr lang="en-GB" sz="4000" dirty="0">
                <a:latin typeface="Calibri" panose="020F0502020204030204" pitchFamily="34" charset="0"/>
                <a:ea typeface="Calibri" panose="020F0502020204030204" pitchFamily="34" charset="0"/>
                <a:cs typeface="Calibri" panose="020F0502020204030204" pitchFamily="34" charset="0"/>
              </a:rPr>
              <a:t>How does the school communicate with parents?</a:t>
            </a:r>
          </a:p>
        </p:txBody>
      </p:sp>
      <p:pic>
        <p:nvPicPr>
          <p:cNvPr id="4" name="Picture 3">
            <a:extLst>
              <a:ext uri="{FF2B5EF4-FFF2-40B4-BE49-F238E27FC236}">
                <a16:creationId xmlns:a16="http://schemas.microsoft.com/office/drawing/2014/main" id="{31CA2894-93BA-4438-90CD-876CC84735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
        <p:nvSpPr>
          <p:cNvPr id="5" name="Rectangle 4">
            <a:extLst>
              <a:ext uri="{FF2B5EF4-FFF2-40B4-BE49-F238E27FC236}">
                <a16:creationId xmlns:a16="http://schemas.microsoft.com/office/drawing/2014/main" id="{BDD1E62F-9AA8-4A1A-A7AF-C1F25EA1B36A}"/>
              </a:ext>
            </a:extLst>
          </p:cNvPr>
          <p:cNvSpPr/>
          <p:nvPr/>
        </p:nvSpPr>
        <p:spPr>
          <a:xfrm>
            <a:off x="582296" y="1320425"/>
            <a:ext cx="11298264" cy="707886"/>
          </a:xfrm>
          <a:prstGeom prst="rect">
            <a:avLst/>
          </a:prstGeom>
          <a:solidFill>
            <a:schemeClr val="bg1"/>
          </a:solidFill>
          <a:ln w="38100">
            <a:solidFill>
              <a:schemeClr val="tx1"/>
            </a:solidFill>
          </a:ln>
        </p:spPr>
        <p:txBody>
          <a:bodyPr wrap="square">
            <a:spAutoFit/>
          </a:bodyPr>
          <a:lstStyle/>
          <a:p>
            <a:pPr lvl="0">
              <a:spcAft>
                <a:spcPts val="0"/>
              </a:spcAft>
            </a:pPr>
            <a:r>
              <a:rPr lang="en-GB" sz="2000" dirty="0">
                <a:latin typeface="Arial" panose="020B0604020202020204" pitchFamily="34" charset="0"/>
                <a:ea typeface="Times New Roman" panose="02020603050405020304" pitchFamily="18" charset="0"/>
                <a:cs typeface="Arial" panose="020B0604020202020204" pitchFamily="34" charset="0"/>
              </a:rPr>
              <a:t>You can discover all the ways in which the school communicates with parents and how you can communicate with us, by reading our </a:t>
            </a:r>
            <a:r>
              <a:rPr lang="en-GB" sz="2000" dirty="0">
                <a:latin typeface="Arial" panose="020B0604020202020204" pitchFamily="34" charset="0"/>
                <a:ea typeface="Times New Roman" panose="02020603050405020304" pitchFamily="18" charset="0"/>
                <a:cs typeface="Arial" panose="020B0604020202020204" pitchFamily="34" charset="0"/>
                <a:hlinkClick r:id="rId5"/>
              </a:rPr>
              <a:t>Communications Policy</a:t>
            </a:r>
            <a:r>
              <a:rPr lang="en-GB" sz="2000" dirty="0">
                <a:latin typeface="Arial" panose="020B0604020202020204" pitchFamily="34" charset="0"/>
                <a:ea typeface="Times New Roman" panose="02020603050405020304" pitchFamily="18" charset="0"/>
                <a:cs typeface="Arial" panose="020B0604020202020204" pitchFamily="34" charset="0"/>
              </a:rPr>
              <a:t>. These include:</a:t>
            </a:r>
          </a:p>
        </p:txBody>
      </p:sp>
    </p:spTree>
    <p:extLst>
      <p:ext uri="{BB962C8B-B14F-4D97-AF65-F5344CB8AC3E}">
        <p14:creationId xmlns:p14="http://schemas.microsoft.com/office/powerpoint/2010/main" val="3108121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124" y="1019523"/>
            <a:ext cx="11816862" cy="3785652"/>
          </a:xfrm>
          <a:prstGeom prst="rect">
            <a:avLst/>
          </a:prstGeom>
          <a:solidFill>
            <a:schemeClr val="bg1"/>
          </a:solidFill>
          <a:ln w="38100">
            <a:solidFill>
              <a:schemeClr val="tx1"/>
            </a:solidFill>
          </a:ln>
        </p:spPr>
        <p:txBody>
          <a:bodyPr wrap="square">
            <a:spAutoFit/>
          </a:bodyPr>
          <a:lstStyle/>
          <a:p>
            <a:pPr lvl="0" algn="ctr">
              <a:spcAft>
                <a:spcPts val="0"/>
              </a:spcAft>
            </a:pPr>
            <a:r>
              <a:rPr lang="en-GB" sz="2000" b="1" dirty="0">
                <a:latin typeface="Calibri" panose="020F0502020204030204" pitchFamily="34" charset="0"/>
                <a:ea typeface="Times New Roman" panose="02020603050405020304" pitchFamily="18" charset="0"/>
                <a:cs typeface="Times New Roman" panose="02020603050405020304" pitchFamily="18" charset="0"/>
              </a:rPr>
              <a:t>It is always our desire to resolve any concerns or issues you may have regarding your child’s experience at school, as quickly and as smoothly as possible. Your first point of contact for any concerns you have about your child should be your child’s class teacher. </a:t>
            </a:r>
          </a:p>
          <a:p>
            <a:pPr marL="457200" lvl="0" indent="-457200">
              <a:spcAft>
                <a:spcPts val="0"/>
              </a:spcAft>
              <a:buAutoNum type="arabicParenR"/>
            </a:pPr>
            <a:r>
              <a:rPr lang="en-GB" sz="2000" b="1" dirty="0">
                <a:latin typeface="Calibri" panose="020F0502020204030204" pitchFamily="34" charset="0"/>
                <a:ea typeface="Times New Roman" panose="02020603050405020304" pitchFamily="18" charset="0"/>
                <a:cs typeface="Times New Roman" panose="02020603050405020304" pitchFamily="18" charset="0"/>
              </a:rPr>
              <a:t>Informal chat or phone call discussion:</a:t>
            </a:r>
            <a:r>
              <a:rPr lang="en-GB" sz="2000" dirty="0">
                <a:latin typeface="Calibri" panose="020F0502020204030204" pitchFamily="34" charset="0"/>
                <a:ea typeface="Times New Roman" panose="02020603050405020304" pitchFamily="18" charset="0"/>
                <a:cs typeface="Times New Roman" panose="02020603050405020304" pitchFamily="18" charset="0"/>
              </a:rPr>
              <a:t> parents can phone the school and speak to the appropriate member of staff or catch them in the playground at the end of the day with the aim of making the teacher aware of the problem and finding ways to </a:t>
            </a:r>
            <a:r>
              <a:rPr lang="en-GB" sz="2000">
                <a:latin typeface="Calibri" panose="020F0502020204030204" pitchFamily="34" charset="0"/>
                <a:ea typeface="Times New Roman" panose="02020603050405020304" pitchFamily="18" charset="0"/>
                <a:cs typeface="Times New Roman" panose="02020603050405020304" pitchFamily="18" charset="0"/>
              </a:rPr>
              <a:t>resolvethe</a:t>
            </a:r>
            <a:r>
              <a:rPr lang="en-GB" sz="2000" dirty="0">
                <a:latin typeface="Calibri" panose="020F0502020204030204" pitchFamily="34" charset="0"/>
                <a:ea typeface="Times New Roman" panose="02020603050405020304" pitchFamily="18" charset="0"/>
                <a:cs typeface="Times New Roman" panose="02020603050405020304" pitchFamily="18" charset="0"/>
              </a:rPr>
              <a:t> concern as quickly as possible. </a:t>
            </a:r>
            <a:endParaRPr lang="en-GB"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Aft>
                <a:spcPts val="0"/>
              </a:spcAft>
              <a:buAutoNum type="arabicParenR"/>
            </a:pPr>
            <a:r>
              <a:rPr lang="en-GB" sz="2000" b="1" dirty="0">
                <a:latin typeface="Calibri" panose="020F0502020204030204" pitchFamily="34" charset="0"/>
                <a:ea typeface="Times New Roman" panose="02020603050405020304" pitchFamily="18" charset="0"/>
                <a:cs typeface="Times New Roman" panose="02020603050405020304" pitchFamily="18" charset="0"/>
              </a:rPr>
              <a:t>Request a meeting:</a:t>
            </a:r>
            <a:r>
              <a:rPr lang="en-GB" sz="2000" dirty="0">
                <a:latin typeface="Calibri" panose="020F0502020204030204" pitchFamily="34" charset="0"/>
                <a:ea typeface="Times New Roman" panose="02020603050405020304" pitchFamily="18" charset="0"/>
                <a:cs typeface="Times New Roman" panose="02020603050405020304" pitchFamily="18" charset="0"/>
              </a:rPr>
              <a:t> if an issue is of a more serious nature, parents can request an appointment for a face-to-face meeting with their child’s class teacher, to meet with the school’s Inclusion Leader (who deals with special educational needs)  or  someone from the Senior Leadership Team.</a:t>
            </a:r>
          </a:p>
          <a:p>
            <a:pPr lvl="0">
              <a:spcAft>
                <a:spcPts val="0"/>
              </a:spcAft>
            </a:pPr>
            <a:r>
              <a:rPr lang="en-GB" sz="2000" b="1" dirty="0">
                <a:latin typeface="Calibri" panose="020F0502020204030204" pitchFamily="34" charset="0"/>
                <a:ea typeface="Times New Roman" panose="02020603050405020304" pitchFamily="18" charset="0"/>
                <a:cs typeface="Times New Roman" panose="02020603050405020304" pitchFamily="18" charset="0"/>
              </a:rPr>
              <a:t>3) Complaint: </a:t>
            </a:r>
            <a:r>
              <a:rPr lang="en-GB" sz="2000" dirty="0">
                <a:latin typeface="Calibri" panose="020F0502020204030204" pitchFamily="34" charset="0"/>
                <a:ea typeface="Times New Roman" panose="02020603050405020304" pitchFamily="18" charset="0"/>
                <a:cs typeface="Times New Roman" panose="02020603050405020304" pitchFamily="18" charset="0"/>
              </a:rPr>
              <a:t>If a matter cannot be resolved by either of the methods above and needs to be escalated, parents can submit a formal complaint, following the steps laid out in our complaints policy which is available on our school website</a:t>
            </a:r>
            <a:endParaRPr lang="en-GB" sz="2000" dirty="0">
              <a:latin typeface="Times New Roman" panose="02020603050405020304" pitchFamily="18" charset="0"/>
              <a:ea typeface="Times New Roman" panose="02020603050405020304" pitchFamily="18" charset="0"/>
            </a:endParaRPr>
          </a:p>
        </p:txBody>
      </p:sp>
      <p:sp>
        <p:nvSpPr>
          <p:cNvPr id="3" name="Rectangle 2"/>
          <p:cNvSpPr/>
          <p:nvPr/>
        </p:nvSpPr>
        <p:spPr>
          <a:xfrm>
            <a:off x="164124" y="193684"/>
            <a:ext cx="10690267" cy="707886"/>
          </a:xfrm>
          <a:prstGeom prst="rect">
            <a:avLst/>
          </a:prstGeom>
          <a:solidFill>
            <a:schemeClr val="bg1"/>
          </a:solidFill>
          <a:ln w="38100">
            <a:solidFill>
              <a:schemeClr val="tx1"/>
            </a:solidFill>
          </a:ln>
        </p:spPr>
        <p:txBody>
          <a:bodyPr wrap="square">
            <a:spAutoFit/>
          </a:bodyPr>
          <a:lstStyle/>
          <a:p>
            <a:pPr>
              <a:spcAft>
                <a:spcPts val="0"/>
              </a:spcAft>
            </a:pPr>
            <a:r>
              <a:rPr lang="en-GB" sz="4000" dirty="0">
                <a:latin typeface="Calibri" panose="020F0502020204030204" pitchFamily="34" charset="0"/>
                <a:ea typeface="Times New Roman" panose="02020603050405020304" pitchFamily="18" charset="0"/>
                <a:cs typeface="Times New Roman" panose="02020603050405020304" pitchFamily="18" charset="0"/>
              </a:rPr>
              <a:t>How do I discuss any concerns with the school?</a:t>
            </a:r>
            <a:endParaRPr lang="en-GB" sz="4000" dirty="0">
              <a:latin typeface="Times New Roman" panose="02020603050405020304" pitchFamily="18" charset="0"/>
              <a:ea typeface="Times New Roman" panose="02020603050405020304" pitchFamily="18" charset="0"/>
            </a:endParaRPr>
          </a:p>
        </p:txBody>
      </p:sp>
      <p:pic>
        <p:nvPicPr>
          <p:cNvPr id="4" name="Picture 3">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07789" y="91004"/>
            <a:ext cx="879851" cy="913247"/>
          </a:xfrm>
          <a:prstGeom prst="rect">
            <a:avLst/>
          </a:prstGeom>
          <a:ln w="28575">
            <a:solidFill>
              <a:schemeClr val="tx1"/>
            </a:solidFill>
          </a:ln>
        </p:spPr>
      </p:pic>
      <p:sp>
        <p:nvSpPr>
          <p:cNvPr id="5" name="Rectangle 4">
            <a:extLst>
              <a:ext uri="{FF2B5EF4-FFF2-40B4-BE49-F238E27FC236}">
                <a16:creationId xmlns:a16="http://schemas.microsoft.com/office/drawing/2014/main" id="{51B320EB-9BAA-413D-89CB-F6474DED90E5}"/>
              </a:ext>
            </a:extLst>
          </p:cNvPr>
          <p:cNvSpPr/>
          <p:nvPr/>
        </p:nvSpPr>
        <p:spPr>
          <a:xfrm>
            <a:off x="164124" y="4917415"/>
            <a:ext cx="11816862" cy="1477328"/>
          </a:xfrm>
          <a:prstGeom prst="rect">
            <a:avLst/>
          </a:prstGeom>
          <a:solidFill>
            <a:schemeClr val="bg1"/>
          </a:solidFill>
          <a:ln w="38100">
            <a:solidFill>
              <a:schemeClr val="tx1"/>
            </a:solidFill>
          </a:ln>
        </p:spPr>
        <p:txBody>
          <a:bodyPr wrap="square">
            <a:spAutoFit/>
          </a:bodyPr>
          <a:lstStyle/>
          <a:p>
            <a:pPr>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politely ask that parents follow the systems set out in the school’s </a:t>
            </a:r>
            <a:r>
              <a:rPr lang="en-GB" dirty="0">
                <a:latin typeface="Calibri" panose="020F0502020204030204" pitchFamily="34" charset="0"/>
                <a:ea typeface="Times New Roman" panose="02020603050405020304" pitchFamily="18" charset="0"/>
                <a:cs typeface="Times New Roman" panose="02020603050405020304" pitchFamily="18" charset="0"/>
                <a:hlinkClick r:id="rId4"/>
              </a:rPr>
              <a:t>Complaints Policy </a:t>
            </a:r>
            <a:r>
              <a:rPr lang="en-GB" dirty="0">
                <a:latin typeface="Calibri" panose="020F0502020204030204" pitchFamily="34" charset="0"/>
                <a:ea typeface="Times New Roman" panose="02020603050405020304" pitchFamily="18" charset="0"/>
                <a:cs typeface="Times New Roman" panose="02020603050405020304" pitchFamily="18" charset="0"/>
              </a:rPr>
              <a:t>and </a:t>
            </a:r>
            <a:r>
              <a:rPr lang="en-GB" dirty="0">
                <a:latin typeface="Calibri" panose="020F0502020204030204" pitchFamily="34" charset="0"/>
                <a:ea typeface="Times New Roman" panose="02020603050405020304" pitchFamily="18" charset="0"/>
                <a:cs typeface="Times New Roman" panose="02020603050405020304" pitchFamily="18" charset="0"/>
                <a:hlinkClick r:id="rId5"/>
              </a:rPr>
              <a:t>Communications Policy </a:t>
            </a:r>
            <a:r>
              <a:rPr lang="en-GB" dirty="0">
                <a:latin typeface="Calibri" panose="020F0502020204030204" pitchFamily="34" charset="0"/>
                <a:ea typeface="Times New Roman" panose="02020603050405020304" pitchFamily="18" charset="0"/>
                <a:cs typeface="Times New Roman" panose="02020603050405020304" pitchFamily="18" charset="0"/>
              </a:rPr>
              <a:t>for dealing with any concerns or grievances and are mindful of posts or comments made on social media regarding the school or any members of the school staff. This includes posts in parent </a:t>
            </a:r>
            <a:r>
              <a:rPr lang="en-GB" dirty="0" err="1">
                <a:latin typeface="Calibri" panose="020F0502020204030204" pitchFamily="34" charset="0"/>
                <a:ea typeface="Times New Roman" panose="02020603050405020304" pitchFamily="18" charset="0"/>
                <a:cs typeface="Times New Roman" panose="02020603050405020304" pitchFamily="18" charset="0"/>
              </a:rPr>
              <a:t>Whatsapp</a:t>
            </a:r>
            <a:r>
              <a:rPr lang="en-GB" dirty="0">
                <a:latin typeface="Calibri" panose="020F0502020204030204" pitchFamily="34" charset="0"/>
                <a:ea typeface="Times New Roman" panose="02020603050405020304" pitchFamily="18" charset="0"/>
                <a:cs typeface="Times New Roman" panose="02020603050405020304" pitchFamily="18" charset="0"/>
              </a:rPr>
              <a:t> groups. Comments that could be considered abusive towards staff, harmful to their professional reputation or of a bullying nature will not be tolerated and legal advice will be sought as to how to proceed in these circumstances.</a:t>
            </a: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3651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2B8BFB-EFB7-4CC9-AD59-6255206F4313}"/>
              </a:ext>
            </a:extLst>
          </p:cNvPr>
          <p:cNvSpPr/>
          <p:nvPr/>
        </p:nvSpPr>
        <p:spPr>
          <a:xfrm>
            <a:off x="190020" y="239572"/>
            <a:ext cx="10881359" cy="769441"/>
          </a:xfrm>
          <a:prstGeom prst="rect">
            <a:avLst/>
          </a:prstGeom>
          <a:solidFill>
            <a:schemeClr val="bg1"/>
          </a:solidFill>
          <a:ln w="38100">
            <a:solidFill>
              <a:schemeClr val="tx1"/>
            </a:solidFill>
          </a:ln>
        </p:spPr>
        <p:txBody>
          <a:bodyPr wrap="square">
            <a:spAutoFit/>
          </a:bodyPr>
          <a:lstStyle/>
          <a:p>
            <a:pPr algn="ctr"/>
            <a:r>
              <a:rPr lang="en-GB" sz="4400" dirty="0"/>
              <a:t>Swimming lessons – Isleworth Leisure Centre</a:t>
            </a:r>
          </a:p>
        </p:txBody>
      </p:sp>
      <p:pic>
        <p:nvPicPr>
          <p:cNvPr id="3" name="Picture 2">
            <a:extLst>
              <a:ext uri="{FF2B5EF4-FFF2-40B4-BE49-F238E27FC236}">
                <a16:creationId xmlns:a16="http://schemas.microsoft.com/office/drawing/2014/main" id="{6228E1DC-45C6-488D-A908-764B64C913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pic>
        <p:nvPicPr>
          <p:cNvPr id="1026" name="Picture 2" descr="Water safety tips: What is the best color swimsuit for your child to wear?">
            <a:extLst>
              <a:ext uri="{FF2B5EF4-FFF2-40B4-BE49-F238E27FC236}">
                <a16:creationId xmlns:a16="http://schemas.microsoft.com/office/drawing/2014/main" id="{AC8223D5-1FC6-4052-8EC8-D0CB6ED74A1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0385" r="20577"/>
          <a:stretch/>
        </p:blipFill>
        <p:spPr bwMode="auto">
          <a:xfrm>
            <a:off x="8597564" y="2763504"/>
            <a:ext cx="3057866" cy="29127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28939A4C-C0E9-4ECC-876C-09AB1AE55EC5}"/>
              </a:ext>
            </a:extLst>
          </p:cNvPr>
          <p:cNvGraphicFramePr>
            <a:graphicFrameLocks noGrp="1"/>
          </p:cNvGraphicFramePr>
          <p:nvPr>
            <p:extLst/>
          </p:nvPr>
        </p:nvGraphicFramePr>
        <p:xfrm>
          <a:off x="7380549" y="1291414"/>
          <a:ext cx="4539135" cy="1280160"/>
        </p:xfrm>
        <a:graphic>
          <a:graphicData uri="http://schemas.openxmlformats.org/drawingml/2006/table">
            <a:tbl>
              <a:tblPr firstRow="1" firstCol="1" bandRow="1"/>
              <a:tblGrid>
                <a:gridCol w="4539135">
                  <a:extLst>
                    <a:ext uri="{9D8B030D-6E8A-4147-A177-3AD203B41FA5}">
                      <a16:colId xmlns:a16="http://schemas.microsoft.com/office/drawing/2014/main" val="186900469"/>
                    </a:ext>
                  </a:extLst>
                </a:gridCol>
              </a:tblGrid>
              <a:tr h="0">
                <a:tc>
                  <a:txBody>
                    <a:bodyPr/>
                    <a:lstStyle/>
                    <a:p>
                      <a:pPr algn="ctr"/>
                      <a:r>
                        <a:rPr lang="en-GB" sz="1400" b="1" dirty="0">
                          <a:effectLst/>
                          <a:latin typeface="Arial" panose="020B0604020202020204" pitchFamily="34" charset="0"/>
                          <a:ea typeface="Calibri" panose="020F0502020204030204" pitchFamily="34" charset="0"/>
                          <a:cs typeface="Times New Roman" panose="02020603050405020304" pitchFamily="18" charset="0"/>
                        </a:rPr>
                        <a:t>Swimming kit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01971471"/>
                  </a:ext>
                </a:extLst>
              </a:tr>
              <a:tr h="0">
                <a:tc>
                  <a:txBody>
                    <a:bodyPr/>
                    <a:lstStyle/>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Plain-coloured swimsuit / trunks (ideally black)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ctr"/>
                      <a:r>
                        <a:rPr lang="en-GB" sz="1400" b="1" dirty="0">
                          <a:solidFill>
                            <a:srgbClr val="2F5496"/>
                          </a:solidFill>
                          <a:effectLst/>
                          <a:latin typeface="Arial" panose="020B0604020202020204" pitchFamily="34" charset="0"/>
                          <a:ea typeface="Calibri" panose="020F0502020204030204" pitchFamily="34" charset="0"/>
                          <a:cs typeface="Times New Roman" panose="02020603050405020304" pitchFamily="18" charset="0"/>
                        </a:rPr>
                        <a:t>School </a:t>
                      </a:r>
                      <a:r>
                        <a:rPr lang="en-GB" sz="1400" dirty="0">
                          <a:effectLst/>
                          <a:latin typeface="Arial" panose="020B0604020202020204" pitchFamily="34" charset="0"/>
                          <a:ea typeface="Calibri" panose="020F0502020204030204" pitchFamily="34" charset="0"/>
                          <a:cs typeface="Times New Roman" panose="02020603050405020304" pitchFamily="18" charset="0"/>
                        </a:rPr>
                        <a:t>(or plain yellow)</a:t>
                      </a:r>
                      <a:r>
                        <a:rPr lang="en-GB" sz="1400" b="1" dirty="0">
                          <a:effectLst/>
                          <a:latin typeface="Arial" panose="020B0604020202020204" pitchFamily="34" charset="0"/>
                          <a:ea typeface="Calibri" panose="020F0502020204030204" pitchFamily="34" charset="0"/>
                          <a:cs typeface="Times New Roman" panose="02020603050405020304" pitchFamily="18" charset="0"/>
                        </a:rPr>
                        <a:t> </a:t>
                      </a:r>
                      <a:r>
                        <a:rPr lang="en-GB" sz="1400" dirty="0">
                          <a:effectLst/>
                          <a:latin typeface="Arial" panose="020B0604020202020204" pitchFamily="34" charset="0"/>
                          <a:ea typeface="Calibri" panose="020F0502020204030204" pitchFamily="34" charset="0"/>
                          <a:cs typeface="Times New Roman" panose="02020603050405020304" pitchFamily="18" charset="0"/>
                        </a:rPr>
                        <a:t>swimming cap (available from school only)</a:t>
                      </a:r>
                    </a:p>
                    <a:p>
                      <a:pPr indent="457200" algn="ctr"/>
                      <a:r>
                        <a:rPr lang="en-GB" sz="1400" dirty="0">
                          <a:effectLst/>
                          <a:latin typeface="Arial" panose="020B0604020202020204" pitchFamily="34" charset="0"/>
                          <a:ea typeface="Calibri" panose="020F0502020204030204" pitchFamily="34" charset="0"/>
                          <a:cs typeface="Times New Roman" panose="02020603050405020304" pitchFamily="18" charset="0"/>
                        </a:rPr>
                        <a:t>Children can wear their PE kit to school on their swimming day.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43502649"/>
                  </a:ext>
                </a:extLst>
              </a:tr>
            </a:tbl>
          </a:graphicData>
        </a:graphic>
      </p:graphicFrame>
      <p:sp>
        <p:nvSpPr>
          <p:cNvPr id="8" name="Rectangle 7">
            <a:extLst>
              <a:ext uri="{FF2B5EF4-FFF2-40B4-BE49-F238E27FC236}">
                <a16:creationId xmlns:a16="http://schemas.microsoft.com/office/drawing/2014/main" id="{470A732A-F2A1-42EA-AFF1-0F7A865F8A4D}"/>
              </a:ext>
            </a:extLst>
          </p:cNvPr>
          <p:cNvSpPr/>
          <p:nvPr/>
        </p:nvSpPr>
        <p:spPr>
          <a:xfrm>
            <a:off x="190020" y="4527540"/>
            <a:ext cx="7829268" cy="1477328"/>
          </a:xfrm>
          <a:prstGeom prst="rect">
            <a:avLst/>
          </a:prstGeom>
          <a:solidFill>
            <a:schemeClr val="bg1"/>
          </a:solidFill>
          <a:ln w="38100">
            <a:solidFill>
              <a:schemeClr val="tx1"/>
            </a:solidFill>
          </a:ln>
        </p:spPr>
        <p:txBody>
          <a:bodyPr wrap="square">
            <a:spAutoFit/>
          </a:bodyPr>
          <a:lstStyle/>
          <a:p>
            <a:r>
              <a:rPr lang="en-GB" b="1" u="sng" dirty="0"/>
              <a:t>Autumn term - Monday mornings</a:t>
            </a:r>
          </a:p>
          <a:p>
            <a:r>
              <a:rPr lang="en-GB" dirty="0"/>
              <a:t>9:30 – 10:00 – Year 3</a:t>
            </a:r>
          </a:p>
          <a:p>
            <a:r>
              <a:rPr lang="en-GB" dirty="0"/>
              <a:t>10:00 – 10:30 – Year 4, 5 &amp; 6 children who have yet to meet level 5 </a:t>
            </a:r>
          </a:p>
          <a:p>
            <a:r>
              <a:rPr lang="en-GB" dirty="0"/>
              <a:t>Spring term</a:t>
            </a:r>
          </a:p>
          <a:p>
            <a:r>
              <a:rPr lang="en-GB" dirty="0"/>
              <a:t>9:30 – 10:00 – Year 4, 5 &amp; 6 children who have yet to meet level 5</a:t>
            </a:r>
          </a:p>
        </p:txBody>
      </p:sp>
      <p:sp>
        <p:nvSpPr>
          <p:cNvPr id="11" name="TextBox 10">
            <a:extLst>
              <a:ext uri="{FF2B5EF4-FFF2-40B4-BE49-F238E27FC236}">
                <a16:creationId xmlns:a16="http://schemas.microsoft.com/office/drawing/2014/main" id="{D835D262-1C85-4CAD-9BC5-B6278D456B01}"/>
              </a:ext>
            </a:extLst>
          </p:cNvPr>
          <p:cNvSpPr txBox="1"/>
          <p:nvPr/>
        </p:nvSpPr>
        <p:spPr>
          <a:xfrm>
            <a:off x="190020" y="6141539"/>
            <a:ext cx="7829268" cy="369332"/>
          </a:xfrm>
          <a:prstGeom prst="rect">
            <a:avLst/>
          </a:prstGeom>
          <a:solidFill>
            <a:schemeClr val="bg1"/>
          </a:solidFill>
          <a:ln w="28575">
            <a:solidFill>
              <a:schemeClr val="tx1"/>
            </a:solidFill>
          </a:ln>
        </p:spPr>
        <p:txBody>
          <a:bodyPr wrap="square">
            <a:spAutoFit/>
          </a:bodyPr>
          <a:lstStyle/>
          <a:p>
            <a:r>
              <a:rPr lang="en-GB" dirty="0"/>
              <a:t>Travel to and from leisure centre by coach.</a:t>
            </a:r>
          </a:p>
        </p:txBody>
      </p:sp>
      <p:graphicFrame>
        <p:nvGraphicFramePr>
          <p:cNvPr id="10" name="Table 9">
            <a:extLst>
              <a:ext uri="{FF2B5EF4-FFF2-40B4-BE49-F238E27FC236}">
                <a16:creationId xmlns:a16="http://schemas.microsoft.com/office/drawing/2014/main" id="{F38D7BD5-AA8D-4C6B-80E5-8B646E75623C}"/>
              </a:ext>
            </a:extLst>
          </p:cNvPr>
          <p:cNvGraphicFramePr>
            <a:graphicFrameLocks noGrp="1"/>
          </p:cNvGraphicFramePr>
          <p:nvPr>
            <p:extLst/>
          </p:nvPr>
        </p:nvGraphicFramePr>
        <p:xfrm>
          <a:off x="536570" y="1291414"/>
          <a:ext cx="5973035" cy="2912764"/>
        </p:xfrm>
        <a:graphic>
          <a:graphicData uri="http://schemas.openxmlformats.org/drawingml/2006/table">
            <a:tbl>
              <a:tblPr firstRow="1" firstCol="1" bandRow="1">
                <a:tableStyleId>{073A0DAA-6AF3-43AB-8588-CEC1D06C72B9}</a:tableStyleId>
              </a:tblPr>
              <a:tblGrid>
                <a:gridCol w="1170811">
                  <a:extLst>
                    <a:ext uri="{9D8B030D-6E8A-4147-A177-3AD203B41FA5}">
                      <a16:colId xmlns:a16="http://schemas.microsoft.com/office/drawing/2014/main" val="2418730813"/>
                    </a:ext>
                  </a:extLst>
                </a:gridCol>
                <a:gridCol w="1125521">
                  <a:extLst>
                    <a:ext uri="{9D8B030D-6E8A-4147-A177-3AD203B41FA5}">
                      <a16:colId xmlns:a16="http://schemas.microsoft.com/office/drawing/2014/main" val="2129370722"/>
                    </a:ext>
                  </a:extLst>
                </a:gridCol>
                <a:gridCol w="1170523">
                  <a:extLst>
                    <a:ext uri="{9D8B030D-6E8A-4147-A177-3AD203B41FA5}">
                      <a16:colId xmlns:a16="http://schemas.microsoft.com/office/drawing/2014/main" val="1427478085"/>
                    </a:ext>
                  </a:extLst>
                </a:gridCol>
                <a:gridCol w="1348502">
                  <a:extLst>
                    <a:ext uri="{9D8B030D-6E8A-4147-A177-3AD203B41FA5}">
                      <a16:colId xmlns:a16="http://schemas.microsoft.com/office/drawing/2014/main" val="2213285210"/>
                    </a:ext>
                  </a:extLst>
                </a:gridCol>
                <a:gridCol w="1157678">
                  <a:extLst>
                    <a:ext uri="{9D8B030D-6E8A-4147-A177-3AD203B41FA5}">
                      <a16:colId xmlns:a16="http://schemas.microsoft.com/office/drawing/2014/main" val="3038634198"/>
                    </a:ext>
                  </a:extLst>
                </a:gridCol>
              </a:tblGrid>
              <a:tr h="454157">
                <a:tc>
                  <a:txBody>
                    <a:bodyPr/>
                    <a:lstStyle/>
                    <a:p>
                      <a:pPr algn="ctr">
                        <a:lnSpc>
                          <a:spcPct val="107000"/>
                        </a:lnSpc>
                        <a:spcAft>
                          <a:spcPts val="800"/>
                        </a:spcAft>
                      </a:pPr>
                      <a:r>
                        <a:rPr lang="en-GB" sz="1200">
                          <a:effectLst/>
                        </a:rPr>
                        <a:t>Term Dates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Start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Swimming End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Exclusion Dates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Total weeks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275490"/>
                  </a:ext>
                </a:extLst>
              </a:tr>
              <a:tr h="1088060">
                <a:tc>
                  <a:txBody>
                    <a:bodyPr/>
                    <a:lstStyle/>
                    <a:p>
                      <a:pPr algn="ctr">
                        <a:lnSpc>
                          <a:spcPct val="107000"/>
                        </a:lnSpc>
                        <a:spcAft>
                          <a:spcPts val="800"/>
                        </a:spcAft>
                      </a:pPr>
                      <a:r>
                        <a:rPr lang="en-GB" sz="1200" dirty="0">
                          <a:effectLst/>
                        </a:rPr>
                        <a:t>Autumn Term</a:t>
                      </a:r>
                      <a:endParaRPr lang="en-GB" sz="1100" dirty="0">
                        <a:effectLst/>
                      </a:endParaRPr>
                    </a:p>
                    <a:p>
                      <a:pPr algn="ctr">
                        <a:lnSpc>
                          <a:spcPct val="107000"/>
                        </a:lnSpc>
                        <a:spcAft>
                          <a:spcPts val="800"/>
                        </a:spcAft>
                      </a:pPr>
                      <a:r>
                        <a:rPr lang="en-GB" sz="1200" dirty="0">
                          <a:effectLst/>
                        </a:rPr>
                        <a:t>YEAR 3 + some Y4, 5 &amp; 6 pupils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15</a:t>
                      </a:r>
                      <a:r>
                        <a:rPr lang="en-GB" sz="1200" baseline="30000" dirty="0">
                          <a:effectLst/>
                        </a:rPr>
                        <a:t>th</a:t>
                      </a:r>
                      <a:r>
                        <a:rPr lang="en-GB" sz="1200" dirty="0">
                          <a:effectLst/>
                        </a:rPr>
                        <a:t>  September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24</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200" dirty="0">
                          <a:effectLst/>
                          <a:latin typeface="Calibri" panose="020F0502020204030204" pitchFamily="34" charset="0"/>
                          <a:ea typeface="Calibri" panose="020F0502020204030204" pitchFamily="34" charset="0"/>
                          <a:cs typeface="Times New Roman" panose="02020603050405020304" pitchFamily="18" charset="0"/>
                        </a:rPr>
                        <a:t> November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Half term:</a:t>
                      </a:r>
                      <a:endParaRPr lang="en-GB" sz="1100" dirty="0">
                        <a:effectLst/>
                      </a:endParaRPr>
                    </a:p>
                    <a:p>
                      <a:pPr algn="ctr">
                        <a:lnSpc>
                          <a:spcPct val="107000"/>
                        </a:lnSpc>
                        <a:spcAft>
                          <a:spcPts val="800"/>
                        </a:spcAft>
                      </a:pPr>
                      <a:r>
                        <a:rPr lang="en-GB" sz="1200" dirty="0">
                          <a:effectLst/>
                        </a:rPr>
                        <a:t>27/10/2024 – 31/10/2024</a:t>
                      </a:r>
                      <a:endParaRPr lang="en-GB" sz="1100" dirty="0">
                        <a:effectLst/>
                      </a:endParaRP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a:effectLst/>
                        </a:rPr>
                        <a:t>10 weeks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9092731"/>
                  </a:ext>
                </a:extLst>
              </a:tr>
              <a:tr h="1370547">
                <a:tc>
                  <a:txBody>
                    <a:bodyPr/>
                    <a:lstStyle/>
                    <a:p>
                      <a:pPr algn="ctr">
                        <a:lnSpc>
                          <a:spcPct val="107000"/>
                        </a:lnSpc>
                        <a:spcAft>
                          <a:spcPts val="800"/>
                        </a:spcAft>
                      </a:pPr>
                      <a:endParaRPr lang="en-GB" sz="1200" dirty="0">
                        <a:effectLst/>
                      </a:endParaRPr>
                    </a:p>
                    <a:p>
                      <a:pPr algn="ctr">
                        <a:lnSpc>
                          <a:spcPct val="107000"/>
                        </a:lnSpc>
                        <a:spcAft>
                          <a:spcPts val="800"/>
                        </a:spcAft>
                      </a:pPr>
                      <a:r>
                        <a:rPr lang="en-GB" sz="1200" dirty="0">
                          <a:effectLst/>
                        </a:rPr>
                        <a:t>Spring Term</a:t>
                      </a:r>
                    </a:p>
                    <a:p>
                      <a:pPr algn="ctr">
                        <a:lnSpc>
                          <a:spcPct val="107000"/>
                        </a:lnSpc>
                        <a:spcAft>
                          <a:spcPts val="800"/>
                        </a:spcAft>
                      </a:pPr>
                      <a:r>
                        <a:rPr lang="en-GB" sz="1200" dirty="0">
                          <a:effectLst/>
                        </a:rPr>
                        <a:t>Some Y4, 5 &amp; 6 pupils</a:t>
                      </a:r>
                    </a:p>
                  </a:txBody>
                  <a:tcPr marL="68580" marR="68580" marT="0" marB="0" anchor="ctr"/>
                </a:tc>
                <a:tc>
                  <a:txBody>
                    <a:bodyPr/>
                    <a:lstStyle/>
                    <a:p>
                      <a:pPr algn="ctr">
                        <a:lnSpc>
                          <a:spcPct val="107000"/>
                        </a:lnSpc>
                        <a:spcAft>
                          <a:spcPts val="800"/>
                        </a:spcAft>
                      </a:pPr>
                      <a:r>
                        <a:rPr lang="en-GB" sz="1200" dirty="0">
                          <a:effectLst/>
                        </a:rPr>
                        <a:t>12</a:t>
                      </a:r>
                      <a:r>
                        <a:rPr lang="en-GB" sz="1200" baseline="30000" dirty="0">
                          <a:effectLst/>
                        </a:rPr>
                        <a:t>th</a:t>
                      </a:r>
                      <a:r>
                        <a:rPr lang="en-GB" sz="1200" dirty="0">
                          <a:effectLst/>
                        </a:rPr>
                        <a:t> Jan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23rd March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Half term:</a:t>
                      </a:r>
                      <a:endParaRPr lang="en-GB" sz="1100" dirty="0">
                        <a:effectLst/>
                      </a:endParaRPr>
                    </a:p>
                    <a:p>
                      <a:pPr algn="ctr">
                        <a:lnSpc>
                          <a:spcPct val="107000"/>
                        </a:lnSpc>
                        <a:spcAft>
                          <a:spcPts val="800"/>
                        </a:spcAft>
                      </a:pPr>
                      <a:r>
                        <a:rPr lang="en-GB" sz="1200" dirty="0">
                          <a:effectLst/>
                        </a:rPr>
                        <a:t>16/02/2025 – 20/02/2025</a:t>
                      </a:r>
                      <a:endParaRPr lang="en-GB" sz="1100" dirty="0">
                        <a:effectLst/>
                      </a:endParaRPr>
                    </a:p>
                    <a:p>
                      <a:pPr algn="ctr">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1200" dirty="0">
                          <a:effectLst/>
                        </a:rPr>
                        <a:t>10 weeks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8491194"/>
                  </a:ext>
                </a:extLst>
              </a:tr>
            </a:tbl>
          </a:graphicData>
        </a:graphic>
      </p:graphicFrame>
    </p:spTree>
    <p:extLst>
      <p:ext uri="{BB962C8B-B14F-4D97-AF65-F5344CB8AC3E}">
        <p14:creationId xmlns:p14="http://schemas.microsoft.com/office/powerpoint/2010/main" val="319343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5" y="1538148"/>
            <a:ext cx="4288468" cy="3108543"/>
          </a:xfrm>
          <a:prstGeom prst="rect">
            <a:avLst/>
          </a:prstGeom>
          <a:solidFill>
            <a:schemeClr val="bg1"/>
          </a:solidFill>
          <a:ln w="38100">
            <a:solidFill>
              <a:schemeClr val="tx1"/>
            </a:solidFill>
          </a:ln>
        </p:spPr>
        <p:txBody>
          <a:bodyPr wrap="square">
            <a:spAutoFit/>
          </a:bodyPr>
          <a:lstStyle/>
          <a:p>
            <a:pPr algn="ctr"/>
            <a:r>
              <a:rPr lang="en-GB" sz="2800" b="1" dirty="0"/>
              <a:t>Class assemblies</a:t>
            </a:r>
          </a:p>
          <a:p>
            <a:pPr algn="ctr"/>
            <a:r>
              <a:rPr lang="en-GB" sz="2400" dirty="0"/>
              <a:t>9</a:t>
            </a:r>
            <a:r>
              <a:rPr lang="en-GB" sz="2400" baseline="30000" dirty="0"/>
              <a:t>th</a:t>
            </a:r>
            <a:r>
              <a:rPr lang="en-GB" sz="2400" dirty="0"/>
              <a:t> October - Year 4</a:t>
            </a:r>
          </a:p>
          <a:p>
            <a:pPr algn="ctr"/>
            <a:r>
              <a:rPr lang="en-GB" sz="2400" dirty="0"/>
              <a:t>27</a:t>
            </a:r>
            <a:r>
              <a:rPr lang="en-GB" sz="2400" baseline="30000" dirty="0"/>
              <a:t>th</a:t>
            </a:r>
            <a:r>
              <a:rPr lang="en-GB" sz="2400" dirty="0"/>
              <a:t> November – Year 6</a:t>
            </a:r>
          </a:p>
          <a:p>
            <a:pPr algn="ctr"/>
            <a:r>
              <a:rPr lang="en-GB" sz="2400" dirty="0"/>
              <a:t>29</a:t>
            </a:r>
            <a:r>
              <a:rPr lang="en-GB" sz="2400" baseline="30000" dirty="0"/>
              <a:t>th</a:t>
            </a:r>
            <a:r>
              <a:rPr lang="en-GB" sz="2400" dirty="0"/>
              <a:t> January - Year 3</a:t>
            </a:r>
          </a:p>
          <a:p>
            <a:pPr algn="ctr"/>
            <a:r>
              <a:rPr lang="en-GB" sz="2400" dirty="0"/>
              <a:t>12</a:t>
            </a:r>
            <a:r>
              <a:rPr lang="en-GB" sz="2400" baseline="30000" dirty="0"/>
              <a:t>th</a:t>
            </a:r>
            <a:r>
              <a:rPr lang="en-GB" sz="2400" dirty="0"/>
              <a:t> March - Year 2</a:t>
            </a:r>
          </a:p>
          <a:p>
            <a:pPr algn="ctr"/>
            <a:r>
              <a:rPr lang="en-GB" sz="2400" dirty="0"/>
              <a:t>30</a:t>
            </a:r>
            <a:r>
              <a:rPr lang="en-GB" sz="2400" baseline="30000" dirty="0"/>
              <a:t>th</a:t>
            </a:r>
            <a:r>
              <a:rPr lang="en-GB" sz="2400" dirty="0"/>
              <a:t> April – Year 1</a:t>
            </a:r>
          </a:p>
          <a:p>
            <a:pPr algn="ctr"/>
            <a:r>
              <a:rPr lang="en-GB" sz="2400" dirty="0"/>
              <a:t>11</a:t>
            </a:r>
            <a:r>
              <a:rPr lang="en-GB" sz="2400" baseline="30000" dirty="0"/>
              <a:t>th</a:t>
            </a:r>
            <a:r>
              <a:rPr lang="en-GB" sz="2400" dirty="0"/>
              <a:t> June - Year 5</a:t>
            </a:r>
          </a:p>
          <a:p>
            <a:pPr algn="ctr"/>
            <a:r>
              <a:rPr lang="en-GB" sz="2400" dirty="0"/>
              <a:t>2</a:t>
            </a:r>
            <a:r>
              <a:rPr lang="en-GB" sz="2400" baseline="30000" dirty="0"/>
              <a:t>nd</a:t>
            </a:r>
            <a:r>
              <a:rPr lang="en-GB" sz="2400" dirty="0"/>
              <a:t> July - Year R</a:t>
            </a:r>
          </a:p>
        </p:txBody>
      </p:sp>
      <p:sp>
        <p:nvSpPr>
          <p:cNvPr id="4" name="Rectangle 3">
            <a:extLst>
              <a:ext uri="{FF2B5EF4-FFF2-40B4-BE49-F238E27FC236}">
                <a16:creationId xmlns:a16="http://schemas.microsoft.com/office/drawing/2014/main" id="{0FA24E19-7ED3-46F5-81FC-AC3905F1279E}"/>
              </a:ext>
            </a:extLst>
          </p:cNvPr>
          <p:cNvSpPr/>
          <p:nvPr/>
        </p:nvSpPr>
        <p:spPr>
          <a:xfrm>
            <a:off x="680695" y="166666"/>
            <a:ext cx="11295908" cy="584775"/>
          </a:xfrm>
          <a:prstGeom prst="rect">
            <a:avLst/>
          </a:prstGeom>
          <a:solidFill>
            <a:schemeClr val="bg1"/>
          </a:solidFill>
          <a:ln w="38100">
            <a:solidFill>
              <a:schemeClr val="tx1"/>
            </a:solidFill>
          </a:ln>
        </p:spPr>
        <p:txBody>
          <a:bodyPr wrap="square">
            <a:spAutoFit/>
          </a:bodyPr>
          <a:lstStyle/>
          <a:p>
            <a:pPr algn="ctr"/>
            <a:r>
              <a:rPr lang="en-GB" sz="3200" dirty="0"/>
              <a:t>Key Dates</a:t>
            </a:r>
          </a:p>
        </p:txBody>
      </p:sp>
      <p:sp>
        <p:nvSpPr>
          <p:cNvPr id="5" name="Rectangle 4">
            <a:extLst>
              <a:ext uri="{FF2B5EF4-FFF2-40B4-BE49-F238E27FC236}">
                <a16:creationId xmlns:a16="http://schemas.microsoft.com/office/drawing/2014/main" id="{0DC4C3E9-C08F-4092-9D8C-0FED2D7D978B}"/>
              </a:ext>
            </a:extLst>
          </p:cNvPr>
          <p:cNvSpPr/>
          <p:nvPr/>
        </p:nvSpPr>
        <p:spPr>
          <a:xfrm>
            <a:off x="206148" y="4808828"/>
            <a:ext cx="5237561" cy="1631216"/>
          </a:xfrm>
          <a:prstGeom prst="rect">
            <a:avLst/>
          </a:prstGeom>
          <a:solidFill>
            <a:schemeClr val="bg1"/>
          </a:solidFill>
          <a:ln w="38100">
            <a:solidFill>
              <a:schemeClr val="tx1"/>
            </a:solidFill>
          </a:ln>
        </p:spPr>
        <p:txBody>
          <a:bodyPr wrap="square">
            <a:spAutoFit/>
          </a:bodyPr>
          <a:lstStyle/>
          <a:p>
            <a:pPr algn="ctr"/>
            <a:r>
              <a:rPr lang="en-GB" sz="2800" b="1" dirty="0"/>
              <a:t>Parent interviews</a:t>
            </a:r>
          </a:p>
          <a:p>
            <a:pPr algn="ctr"/>
            <a:r>
              <a:rPr lang="en-GB" sz="2400" dirty="0"/>
              <a:t>Wednesday 15</a:t>
            </a:r>
            <a:r>
              <a:rPr lang="en-GB" sz="2400" baseline="30000" dirty="0"/>
              <a:t>th</a:t>
            </a:r>
            <a:r>
              <a:rPr lang="en-GB" sz="2400" dirty="0"/>
              <a:t> October – 2.30 – 5.30pm </a:t>
            </a:r>
            <a:r>
              <a:rPr lang="en-GB" sz="2400" b="1" dirty="0"/>
              <a:t>(early finish @2pm)</a:t>
            </a:r>
          </a:p>
          <a:p>
            <a:pPr algn="ctr"/>
            <a:r>
              <a:rPr lang="en-GB" sz="2400" dirty="0"/>
              <a:t>Thursday 16</a:t>
            </a:r>
            <a:r>
              <a:rPr lang="en-GB" sz="2400" baseline="30000" dirty="0"/>
              <a:t>th</a:t>
            </a:r>
            <a:r>
              <a:rPr lang="en-GB" sz="2400" dirty="0"/>
              <a:t> October – 3.30 – 7.30pm </a:t>
            </a:r>
            <a:endParaRPr lang="en-GB" sz="2400" b="1" dirty="0"/>
          </a:p>
        </p:txBody>
      </p:sp>
      <p:sp>
        <p:nvSpPr>
          <p:cNvPr id="6" name="Rectangle 5">
            <a:extLst>
              <a:ext uri="{FF2B5EF4-FFF2-40B4-BE49-F238E27FC236}">
                <a16:creationId xmlns:a16="http://schemas.microsoft.com/office/drawing/2014/main" id="{0DC4C3E9-C08F-4092-9D8C-0FED2D7D978B}"/>
              </a:ext>
            </a:extLst>
          </p:cNvPr>
          <p:cNvSpPr/>
          <p:nvPr/>
        </p:nvSpPr>
        <p:spPr>
          <a:xfrm>
            <a:off x="5192789" y="2166034"/>
            <a:ext cx="6809191" cy="1200329"/>
          </a:xfrm>
          <a:prstGeom prst="rect">
            <a:avLst/>
          </a:prstGeom>
          <a:solidFill>
            <a:schemeClr val="bg1"/>
          </a:solidFill>
          <a:ln w="38100">
            <a:solidFill>
              <a:schemeClr val="tx1"/>
            </a:solidFill>
          </a:ln>
        </p:spPr>
        <p:txBody>
          <a:bodyPr wrap="square">
            <a:spAutoFit/>
          </a:bodyPr>
          <a:lstStyle/>
          <a:p>
            <a:pPr algn="ctr"/>
            <a:r>
              <a:rPr lang="en-GB" sz="2400" b="1" dirty="0"/>
              <a:t>Nativity Performance – Year 1 &amp; 2</a:t>
            </a:r>
          </a:p>
          <a:p>
            <a:pPr algn="ctr"/>
            <a:r>
              <a:rPr lang="en-GB" sz="2400" dirty="0"/>
              <a:t>Wednesday 17</a:t>
            </a:r>
            <a:r>
              <a:rPr lang="en-GB" sz="2400" baseline="30000" dirty="0"/>
              <a:t>th</a:t>
            </a:r>
            <a:r>
              <a:rPr lang="en-GB" sz="2400" dirty="0"/>
              <a:t> December – 9am</a:t>
            </a:r>
          </a:p>
          <a:p>
            <a:pPr algn="ctr"/>
            <a:r>
              <a:rPr lang="en-GB" sz="2400" dirty="0"/>
              <a:t>Thursday 18</a:t>
            </a:r>
            <a:r>
              <a:rPr lang="en-GB" sz="2400" baseline="30000" dirty="0"/>
              <a:t>th</a:t>
            </a:r>
            <a:r>
              <a:rPr lang="en-GB" sz="2400" dirty="0"/>
              <a:t> December – 2pm</a:t>
            </a:r>
          </a:p>
        </p:txBody>
      </p:sp>
      <p:sp>
        <p:nvSpPr>
          <p:cNvPr id="7" name="Rectangle 6">
            <a:extLst>
              <a:ext uri="{FF2B5EF4-FFF2-40B4-BE49-F238E27FC236}">
                <a16:creationId xmlns:a16="http://schemas.microsoft.com/office/drawing/2014/main" id="{0DC4C3E9-C08F-4092-9D8C-0FED2D7D978B}"/>
              </a:ext>
            </a:extLst>
          </p:cNvPr>
          <p:cNvSpPr/>
          <p:nvPr/>
        </p:nvSpPr>
        <p:spPr>
          <a:xfrm>
            <a:off x="5686465" y="4808828"/>
            <a:ext cx="6315514" cy="1815882"/>
          </a:xfrm>
          <a:prstGeom prst="rect">
            <a:avLst/>
          </a:prstGeom>
          <a:solidFill>
            <a:schemeClr val="bg1"/>
          </a:solidFill>
          <a:ln w="38100">
            <a:solidFill>
              <a:schemeClr val="tx1"/>
            </a:solidFill>
          </a:ln>
        </p:spPr>
        <p:txBody>
          <a:bodyPr wrap="square">
            <a:spAutoFit/>
          </a:bodyPr>
          <a:lstStyle/>
          <a:p>
            <a:pPr algn="ctr"/>
            <a:r>
              <a:rPr lang="en-GB" sz="2800" b="1" dirty="0"/>
              <a:t>Christmas Carol Service – last day of term</a:t>
            </a:r>
          </a:p>
          <a:p>
            <a:pPr algn="ctr"/>
            <a:r>
              <a:rPr lang="en-GB" sz="2800" dirty="0"/>
              <a:t>St. Augustine’s Church – Friday 19</a:t>
            </a:r>
            <a:r>
              <a:rPr lang="en-GB" sz="2800" baseline="30000" dirty="0"/>
              <a:t>th</a:t>
            </a:r>
            <a:r>
              <a:rPr lang="en-GB" sz="2800" dirty="0"/>
              <a:t> December, 12:30pm</a:t>
            </a:r>
          </a:p>
          <a:p>
            <a:pPr algn="ctr"/>
            <a:r>
              <a:rPr lang="en-GB" sz="2800" dirty="0"/>
              <a:t>Early finish: 2pm</a:t>
            </a:r>
          </a:p>
        </p:txBody>
      </p:sp>
      <p:sp>
        <p:nvSpPr>
          <p:cNvPr id="8" name="Rectangle 7">
            <a:extLst>
              <a:ext uri="{FF2B5EF4-FFF2-40B4-BE49-F238E27FC236}">
                <a16:creationId xmlns:a16="http://schemas.microsoft.com/office/drawing/2014/main" id="{0FA24E19-7ED3-46F5-81FC-AC3905F1279E}"/>
              </a:ext>
            </a:extLst>
          </p:cNvPr>
          <p:cNvSpPr/>
          <p:nvPr/>
        </p:nvSpPr>
        <p:spPr>
          <a:xfrm>
            <a:off x="680694" y="858433"/>
            <a:ext cx="11295909" cy="584775"/>
          </a:xfrm>
          <a:prstGeom prst="rect">
            <a:avLst/>
          </a:prstGeom>
          <a:solidFill>
            <a:schemeClr val="bg1"/>
          </a:solidFill>
          <a:ln w="38100">
            <a:solidFill>
              <a:schemeClr val="tx1"/>
            </a:solidFill>
          </a:ln>
        </p:spPr>
        <p:txBody>
          <a:bodyPr wrap="square">
            <a:spAutoFit/>
          </a:bodyPr>
          <a:lstStyle/>
          <a:p>
            <a:pPr algn="ctr"/>
            <a:r>
              <a:rPr lang="en-GB" sz="3200" dirty="0"/>
              <a:t>Clubs start: Monday 15</a:t>
            </a:r>
            <a:r>
              <a:rPr lang="en-GB" sz="3200" baseline="30000" dirty="0"/>
              <a:t>th</a:t>
            </a:r>
            <a:r>
              <a:rPr lang="en-GB" sz="3200" dirty="0"/>
              <a:t> September</a:t>
            </a:r>
          </a:p>
        </p:txBody>
      </p:sp>
      <p:sp>
        <p:nvSpPr>
          <p:cNvPr id="9" name="Rectangle 8">
            <a:extLst>
              <a:ext uri="{FF2B5EF4-FFF2-40B4-BE49-F238E27FC236}">
                <a16:creationId xmlns:a16="http://schemas.microsoft.com/office/drawing/2014/main" id="{ABDFC1C5-4AE8-4BDC-AF23-5191A3943C4D}"/>
              </a:ext>
            </a:extLst>
          </p:cNvPr>
          <p:cNvSpPr/>
          <p:nvPr/>
        </p:nvSpPr>
        <p:spPr>
          <a:xfrm>
            <a:off x="5192789" y="1580678"/>
            <a:ext cx="6783814" cy="523220"/>
          </a:xfrm>
          <a:prstGeom prst="rect">
            <a:avLst/>
          </a:prstGeom>
          <a:solidFill>
            <a:schemeClr val="bg1"/>
          </a:solidFill>
          <a:ln w="38100">
            <a:solidFill>
              <a:schemeClr val="tx1"/>
            </a:solidFill>
          </a:ln>
        </p:spPr>
        <p:txBody>
          <a:bodyPr wrap="square">
            <a:spAutoFit/>
          </a:bodyPr>
          <a:lstStyle/>
          <a:p>
            <a:pPr algn="ctr"/>
            <a:r>
              <a:rPr lang="en-GB" sz="2800" b="1" dirty="0"/>
              <a:t>INSET Day: </a:t>
            </a:r>
            <a:r>
              <a:rPr lang="en-GB" sz="2800" dirty="0"/>
              <a:t>Friday 28</a:t>
            </a:r>
            <a:r>
              <a:rPr lang="en-GB" sz="2800" baseline="30000" dirty="0"/>
              <a:t>th</a:t>
            </a:r>
            <a:r>
              <a:rPr lang="en-GB" sz="2800" dirty="0"/>
              <a:t> November</a:t>
            </a:r>
          </a:p>
        </p:txBody>
      </p:sp>
      <p:sp>
        <p:nvSpPr>
          <p:cNvPr id="10" name="Rectangle 9">
            <a:extLst>
              <a:ext uri="{FF2B5EF4-FFF2-40B4-BE49-F238E27FC236}">
                <a16:creationId xmlns:a16="http://schemas.microsoft.com/office/drawing/2014/main" id="{0F3ECC23-A964-4CF9-AA52-F36445D109E3}"/>
              </a:ext>
            </a:extLst>
          </p:cNvPr>
          <p:cNvSpPr/>
          <p:nvPr/>
        </p:nvSpPr>
        <p:spPr>
          <a:xfrm>
            <a:off x="5192789" y="3471029"/>
            <a:ext cx="6809190" cy="1200329"/>
          </a:xfrm>
          <a:prstGeom prst="rect">
            <a:avLst/>
          </a:prstGeom>
          <a:solidFill>
            <a:schemeClr val="bg1"/>
          </a:solidFill>
          <a:ln w="38100">
            <a:solidFill>
              <a:schemeClr val="tx1"/>
            </a:solidFill>
          </a:ln>
        </p:spPr>
        <p:txBody>
          <a:bodyPr wrap="square">
            <a:spAutoFit/>
          </a:bodyPr>
          <a:lstStyle/>
          <a:p>
            <a:pPr algn="ctr"/>
            <a:r>
              <a:rPr lang="en-GB" sz="2400" b="1" dirty="0"/>
              <a:t>Reception Carol Performance</a:t>
            </a:r>
            <a:endParaRPr lang="en-GB" sz="2400" dirty="0"/>
          </a:p>
          <a:p>
            <a:pPr algn="ctr"/>
            <a:r>
              <a:rPr lang="en-GB" sz="2400" dirty="0"/>
              <a:t>Tuesday 16</a:t>
            </a:r>
            <a:r>
              <a:rPr lang="en-GB" sz="2400" baseline="30000" dirty="0"/>
              <a:t>th</a:t>
            </a:r>
            <a:r>
              <a:rPr lang="en-GB" sz="2400" dirty="0"/>
              <a:t> December – 2.30pm</a:t>
            </a:r>
          </a:p>
          <a:p>
            <a:pPr algn="ctr"/>
            <a:r>
              <a:rPr lang="en-GB" sz="2400" dirty="0"/>
              <a:t>Thursday 18</a:t>
            </a:r>
            <a:r>
              <a:rPr lang="en-GB" sz="2400" baseline="30000" dirty="0"/>
              <a:t>th</a:t>
            </a:r>
            <a:r>
              <a:rPr lang="en-GB" sz="2400" dirty="0"/>
              <a:t> December – 9am</a:t>
            </a:r>
          </a:p>
        </p:txBody>
      </p:sp>
    </p:spTree>
    <p:extLst>
      <p:ext uri="{BB962C8B-B14F-4D97-AF65-F5344CB8AC3E}">
        <p14:creationId xmlns:p14="http://schemas.microsoft.com/office/powerpoint/2010/main" val="3236468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477" y="4139906"/>
            <a:ext cx="11856203" cy="2308324"/>
          </a:xfrm>
          <a:prstGeom prst="rect">
            <a:avLst/>
          </a:prstGeom>
          <a:solidFill>
            <a:schemeClr val="bg1"/>
          </a:solidFill>
          <a:ln w="28575">
            <a:solidFill>
              <a:schemeClr val="tx1"/>
            </a:solidFill>
          </a:ln>
        </p:spPr>
        <p:txBody>
          <a:bodyPr wrap="square">
            <a:spAutoFit/>
          </a:bodyPr>
          <a:lstStyle/>
          <a:p>
            <a:pPr lvl="0">
              <a:spcAft>
                <a:spcPts val="0"/>
              </a:spcAft>
            </a:pPr>
            <a:r>
              <a:rPr lang="en-GB" sz="2400" b="1" dirty="0">
                <a:latin typeface="Calibri" panose="020F0502020204030204" pitchFamily="34" charset="0"/>
                <a:ea typeface="Times New Roman" panose="02020603050405020304" pitchFamily="18" charset="0"/>
                <a:cs typeface="Times New Roman" panose="02020603050405020304" pitchFamily="18" charset="0"/>
              </a:rPr>
              <a:t>The Parent Forum:</a:t>
            </a:r>
            <a:r>
              <a:rPr lang="en-GB" sz="2400" dirty="0">
                <a:latin typeface="Calibri" panose="020F0502020204030204" pitchFamily="34" charset="0"/>
                <a:ea typeface="Times New Roman" panose="02020603050405020304" pitchFamily="18" charset="0"/>
                <a:cs typeface="Times New Roman" panose="02020603050405020304" pitchFamily="18" charset="0"/>
              </a:rPr>
              <a:t> It aims to meet once a term with the headteacher to discuss ideas and initiatives to help develop and foster good relationships between the school and the parent body. Each class can have up to two representatives on the parent forum who act as conduits to discuss aspects of school life and organisation that come to light. Please see the </a:t>
            </a:r>
            <a:r>
              <a:rPr lang="en-GB" sz="2400"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hlinkClick r:id="rId3"/>
              </a:rPr>
              <a:t>Parent Forum page on the school website</a:t>
            </a:r>
            <a:r>
              <a:rPr lang="en-GB" sz="2400" dirty="0">
                <a:latin typeface="Calibri" panose="020F0502020204030204" pitchFamily="34" charset="0"/>
                <a:ea typeface="Times New Roman" panose="02020603050405020304" pitchFamily="18" charset="0"/>
                <a:cs typeface="Times New Roman" panose="02020603050405020304" pitchFamily="18" charset="0"/>
              </a:rPr>
              <a:t>, which includes the Terms of Reference and the Minutes from previous meetings.  We currently have a vacancy for someone to Chair our parent forum. </a:t>
            </a:r>
            <a:endParaRPr lang="en-GB" sz="2400" dirty="0">
              <a:latin typeface="Times New Roman" panose="02020603050405020304" pitchFamily="18" charset="0"/>
              <a:ea typeface="Times New Roman" panose="02020603050405020304" pitchFamily="18" charset="0"/>
            </a:endParaRPr>
          </a:p>
        </p:txBody>
      </p:sp>
      <p:sp>
        <p:nvSpPr>
          <p:cNvPr id="3" name="Rectangle 2"/>
          <p:cNvSpPr/>
          <p:nvPr/>
        </p:nvSpPr>
        <p:spPr>
          <a:xfrm>
            <a:off x="201478" y="188117"/>
            <a:ext cx="11856203" cy="769441"/>
          </a:xfrm>
          <a:prstGeom prst="rect">
            <a:avLst/>
          </a:prstGeom>
          <a:solidFill>
            <a:schemeClr val="bg1"/>
          </a:solidFill>
          <a:ln w="28575">
            <a:solidFill>
              <a:schemeClr val="tx1"/>
            </a:solidFill>
          </a:ln>
        </p:spPr>
        <p:txBody>
          <a:bodyPr wrap="square">
            <a:spAutoFit/>
          </a:bodyPr>
          <a:lstStyle/>
          <a:p>
            <a:pPr algn="ctr">
              <a:spcAft>
                <a:spcPts val="0"/>
              </a:spcAft>
            </a:pPr>
            <a:r>
              <a:rPr lang="en-GB" sz="4400" dirty="0">
                <a:latin typeface="Calibri" panose="020F0502020204030204" pitchFamily="34" charset="0"/>
                <a:ea typeface="Times New Roman" panose="02020603050405020304" pitchFamily="18" charset="0"/>
                <a:cs typeface="Times New Roman" panose="02020603050405020304" pitchFamily="18" charset="0"/>
              </a:rPr>
              <a:t>How can I get involved in school life?</a:t>
            </a:r>
            <a:endParaRPr lang="en-GB" sz="4400" dirty="0">
              <a:latin typeface="Times New Roman" panose="02020603050405020304" pitchFamily="18" charset="0"/>
              <a:ea typeface="Times New Roman" panose="02020603050405020304" pitchFamily="18" charset="0"/>
            </a:endParaRPr>
          </a:p>
        </p:txBody>
      </p:sp>
      <p:sp>
        <p:nvSpPr>
          <p:cNvPr id="4" name="Rectangle 3"/>
          <p:cNvSpPr/>
          <p:nvPr/>
        </p:nvSpPr>
        <p:spPr>
          <a:xfrm>
            <a:off x="201478" y="1095011"/>
            <a:ext cx="11856203" cy="1569660"/>
          </a:xfrm>
          <a:prstGeom prst="rect">
            <a:avLst/>
          </a:prstGeom>
          <a:solidFill>
            <a:schemeClr val="bg1"/>
          </a:solidFill>
          <a:ln w="28575">
            <a:solidFill>
              <a:schemeClr val="tx1"/>
            </a:solidFill>
          </a:ln>
        </p:spPr>
        <p:txBody>
          <a:bodyPr wrap="square">
            <a:spAutoFit/>
          </a:bodyPr>
          <a:lstStyle/>
          <a:p>
            <a:pPr lvl="0">
              <a:spcAft>
                <a:spcPts val="0"/>
              </a:spcAft>
            </a:pPr>
            <a:r>
              <a:rPr lang="en-GB" sz="2400" b="1" dirty="0">
                <a:latin typeface="Calibri" panose="020F0502020204030204" pitchFamily="34" charset="0"/>
                <a:ea typeface="Times New Roman" panose="02020603050405020304" pitchFamily="18" charset="0"/>
                <a:cs typeface="Times New Roman" panose="02020603050405020304" pitchFamily="18" charset="0"/>
              </a:rPr>
              <a:t>The School Association (SA):</a:t>
            </a:r>
            <a:r>
              <a:rPr lang="en-GB" sz="2400" dirty="0">
                <a:latin typeface="Calibri" panose="020F0502020204030204" pitchFamily="34" charset="0"/>
                <a:ea typeface="Times New Roman" panose="02020603050405020304" pitchFamily="18" charset="0"/>
                <a:cs typeface="Times New Roman" panose="02020603050405020304" pitchFamily="18" charset="0"/>
              </a:rPr>
              <a:t> the SA are a vital part of our school community and organise activities and events to raise money to help the school. Helping with the SA allows parents to bring their skills and experience to assist with planning and the organisation of events whilst also getting to meet other parents across the school.</a:t>
            </a:r>
            <a:endParaRPr lang="en-GB" sz="2400" dirty="0">
              <a:latin typeface="Times New Roman" panose="02020603050405020304" pitchFamily="18" charset="0"/>
              <a:ea typeface="Times New Roman" panose="02020603050405020304" pitchFamily="18" charset="0"/>
            </a:endParaRPr>
          </a:p>
        </p:txBody>
      </p:sp>
      <p:sp>
        <p:nvSpPr>
          <p:cNvPr id="5" name="Rectangle 4"/>
          <p:cNvSpPr/>
          <p:nvPr/>
        </p:nvSpPr>
        <p:spPr>
          <a:xfrm>
            <a:off x="201478" y="2802124"/>
            <a:ext cx="11856203" cy="1200329"/>
          </a:xfrm>
          <a:prstGeom prst="rect">
            <a:avLst/>
          </a:prstGeom>
          <a:solidFill>
            <a:schemeClr val="bg1"/>
          </a:solidFill>
          <a:ln w="28575">
            <a:solidFill>
              <a:schemeClr val="tx1"/>
            </a:solidFill>
          </a:ln>
        </p:spPr>
        <p:txBody>
          <a:bodyPr wrap="square">
            <a:spAutoFit/>
          </a:bodyPr>
          <a:lstStyle/>
          <a:p>
            <a:pPr lvl="0">
              <a:spcAft>
                <a:spcPts val="0"/>
              </a:spcAft>
            </a:pPr>
            <a:r>
              <a:rPr lang="en-GB" sz="2400" b="1" dirty="0">
                <a:latin typeface="Calibri" panose="020F0502020204030204" pitchFamily="34" charset="0"/>
                <a:ea typeface="Times New Roman" panose="02020603050405020304" pitchFamily="18" charset="0"/>
                <a:cs typeface="Times New Roman" panose="02020603050405020304" pitchFamily="18" charset="0"/>
              </a:rPr>
              <a:t>The Governing Board:</a:t>
            </a:r>
            <a:r>
              <a:rPr lang="en-GB" sz="2400" dirty="0">
                <a:latin typeface="Calibri" panose="020F0502020204030204" pitchFamily="34" charset="0"/>
                <a:ea typeface="Times New Roman" panose="02020603050405020304" pitchFamily="18" charset="0"/>
                <a:cs typeface="Times New Roman" panose="02020603050405020304" pitchFamily="18" charset="0"/>
              </a:rPr>
              <a:t> the school is overseen at a strategic level by a board of governors, who are volunteers and are made up of members of the school community. We have space for two parent governors on the governing board who hold a term of office for four years. </a:t>
            </a:r>
            <a:endParaRPr lang="en-GB" sz="2400" dirty="0">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31CA2894-93BA-4438-90CD-876CC84735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77829" y="44311"/>
            <a:ext cx="879851" cy="913247"/>
          </a:xfrm>
          <a:prstGeom prst="rect">
            <a:avLst/>
          </a:prstGeom>
          <a:ln w="28575">
            <a:solidFill>
              <a:schemeClr val="tx1"/>
            </a:solidFill>
          </a:ln>
        </p:spPr>
      </p:pic>
    </p:spTree>
    <p:extLst>
      <p:ext uri="{BB962C8B-B14F-4D97-AF65-F5344CB8AC3E}">
        <p14:creationId xmlns:p14="http://schemas.microsoft.com/office/powerpoint/2010/main" val="1546038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97" y="354140"/>
            <a:ext cx="11028335" cy="798657"/>
          </a:xfrm>
          <a:solidFill>
            <a:schemeClr val="bg1"/>
          </a:solidFill>
          <a:ln w="38100">
            <a:solidFill>
              <a:schemeClr val="tx1"/>
            </a:solidFill>
          </a:ln>
        </p:spPr>
        <p:txBody>
          <a:bodyPr/>
          <a:lstStyle/>
          <a:p>
            <a:pPr algn="ctr"/>
            <a:r>
              <a:rPr lang="en-GB" b="1"/>
              <a:t>Volunteers</a:t>
            </a:r>
            <a:endParaRPr lang="en-GB" b="1" dirty="0"/>
          </a:p>
        </p:txBody>
      </p:sp>
      <p:sp>
        <p:nvSpPr>
          <p:cNvPr id="4" name="Rectangle 3"/>
          <p:cNvSpPr/>
          <p:nvPr/>
        </p:nvSpPr>
        <p:spPr>
          <a:xfrm>
            <a:off x="340897" y="1353145"/>
            <a:ext cx="11685722" cy="5262979"/>
          </a:xfrm>
          <a:prstGeom prst="rect">
            <a:avLst/>
          </a:prstGeom>
          <a:solidFill>
            <a:schemeClr val="bg1"/>
          </a:solidFill>
          <a:ln w="38100">
            <a:solidFill>
              <a:schemeClr val="tx1"/>
            </a:solidFill>
          </a:ln>
        </p:spPr>
        <p:txBody>
          <a:bodyPr wrap="square">
            <a:spAutoFit/>
          </a:bodyPr>
          <a:lstStyle/>
          <a:p>
            <a:r>
              <a:rPr lang="en-GB" sz="2400" dirty="0"/>
              <a:t>Volunteers play a valuable role in supporting children with their learning and facilitating wider school experiences. We warmly welcome you to offer your support  in whichever way you can.</a:t>
            </a:r>
          </a:p>
          <a:p>
            <a:endParaRPr lang="en-GB" sz="2400" dirty="0"/>
          </a:p>
          <a:p>
            <a:r>
              <a:rPr lang="en-GB" sz="2400" b="1" dirty="0"/>
              <a:t>Some of the ways you can get involved in school life:</a:t>
            </a:r>
          </a:p>
          <a:p>
            <a:pPr marL="342900" indent="-342900">
              <a:buFont typeface="Arial" panose="020B0604020202020204" pitchFamily="34" charset="0"/>
              <a:buChar char="•"/>
            </a:pPr>
            <a:r>
              <a:rPr lang="en-GB" sz="2400" b="1" dirty="0"/>
              <a:t>Volunteer in class </a:t>
            </a:r>
            <a:r>
              <a:rPr lang="en-GB" sz="2400" dirty="0"/>
              <a:t>– please contact your child’s class teacher directly to discuss ways in which you can help and to arrange a suitable time to come in </a:t>
            </a:r>
          </a:p>
          <a:p>
            <a:pPr marL="342900" indent="-342900">
              <a:buFont typeface="Arial" panose="020B0604020202020204" pitchFamily="34" charset="0"/>
              <a:buChar char="•"/>
            </a:pPr>
            <a:r>
              <a:rPr lang="en-GB" sz="2400" dirty="0"/>
              <a:t>Contact the school office to volunteer as a </a:t>
            </a:r>
            <a:r>
              <a:rPr lang="en-GB" sz="2400" b="1" dirty="0"/>
              <a:t>weekly volunteer </a:t>
            </a:r>
            <a:r>
              <a:rPr lang="en-GB" sz="2400" dirty="0"/>
              <a:t>to help with children across KS2 with their reading or practising their times tables</a:t>
            </a:r>
          </a:p>
          <a:p>
            <a:pPr marL="342900" indent="-342900">
              <a:buFont typeface="Arial" panose="020B0604020202020204" pitchFamily="34" charset="0"/>
              <a:buChar char="•"/>
            </a:pPr>
            <a:r>
              <a:rPr lang="en-GB" sz="2400" dirty="0"/>
              <a:t>Volunteer your time with the </a:t>
            </a:r>
            <a:r>
              <a:rPr lang="en-GB" sz="2400" b="1" dirty="0"/>
              <a:t>School Association</a:t>
            </a:r>
            <a:r>
              <a:rPr lang="en-GB" sz="2400" dirty="0"/>
              <a:t>. Go along and see what they have planned for the year and how you can help.</a:t>
            </a:r>
          </a:p>
          <a:p>
            <a:pPr marL="342900" indent="-342900">
              <a:buFont typeface="Arial" panose="020B0604020202020204" pitchFamily="34" charset="0"/>
              <a:buChar char="•"/>
            </a:pPr>
            <a:r>
              <a:rPr lang="en-GB" sz="2400" dirty="0"/>
              <a:t>Volunteer to help on a </a:t>
            </a:r>
            <a:r>
              <a:rPr lang="en-GB" sz="2400" b="1" dirty="0"/>
              <a:t>school visit</a:t>
            </a:r>
            <a:r>
              <a:rPr lang="en-GB" sz="2400" dirty="0"/>
              <a:t>. Some up-coming visits for Year ? include …. Please let your child’s class teacher know if you would like to accompany the class on these visits.</a:t>
            </a:r>
          </a:p>
          <a:p>
            <a:pPr marL="342900" indent="-342900">
              <a:buFont typeface="Arial" panose="020B0604020202020204" pitchFamily="34" charset="0"/>
              <a:buChar char="•"/>
            </a:pPr>
            <a:r>
              <a:rPr lang="en-GB" sz="2400" dirty="0"/>
              <a:t>Volunteer to help to </a:t>
            </a:r>
            <a:r>
              <a:rPr lang="en-GB" sz="2400" b="1" dirty="0"/>
              <a:t>walk</a:t>
            </a:r>
            <a:r>
              <a:rPr lang="en-GB" sz="2400" dirty="0"/>
              <a:t> to church / library with your child’s class.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80619" y="131852"/>
            <a:ext cx="846000" cy="820597"/>
          </a:xfrm>
          <a:prstGeom prst="rect">
            <a:avLst/>
          </a:prstGeom>
          <a:ln w="28575">
            <a:solidFill>
              <a:schemeClr val="tx1"/>
            </a:solidFill>
          </a:ln>
        </p:spPr>
      </p:pic>
    </p:spTree>
    <p:extLst>
      <p:ext uri="{BB962C8B-B14F-4D97-AF65-F5344CB8AC3E}">
        <p14:creationId xmlns:p14="http://schemas.microsoft.com/office/powerpoint/2010/main" val="1908025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A24E19-7ED3-46F5-81FC-AC3905F1279E}"/>
              </a:ext>
            </a:extLst>
          </p:cNvPr>
          <p:cNvSpPr/>
          <p:nvPr/>
        </p:nvSpPr>
        <p:spPr>
          <a:xfrm>
            <a:off x="655320" y="938636"/>
            <a:ext cx="10881359" cy="830997"/>
          </a:xfrm>
          <a:prstGeom prst="rect">
            <a:avLst/>
          </a:prstGeom>
          <a:solidFill>
            <a:schemeClr val="bg1"/>
          </a:solidFill>
          <a:ln w="38100">
            <a:solidFill>
              <a:schemeClr val="tx1"/>
            </a:solidFill>
          </a:ln>
        </p:spPr>
        <p:txBody>
          <a:bodyPr wrap="square">
            <a:spAutoFit/>
          </a:bodyPr>
          <a:lstStyle/>
          <a:p>
            <a:pPr algn="ctr"/>
            <a:r>
              <a:rPr lang="en-GB" sz="4800" dirty="0"/>
              <a:t>THANK YOU</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5674" y="2700837"/>
            <a:ext cx="2700526" cy="2803028"/>
          </a:xfrm>
          <a:prstGeom prst="rect">
            <a:avLst/>
          </a:prstGeom>
          <a:ln w="28575">
            <a:solidFill>
              <a:schemeClr val="tx1"/>
            </a:solidFill>
          </a:ln>
        </p:spPr>
      </p:pic>
    </p:spTree>
    <p:extLst>
      <p:ext uri="{BB962C8B-B14F-4D97-AF65-F5344CB8AC3E}">
        <p14:creationId xmlns:p14="http://schemas.microsoft.com/office/powerpoint/2010/main" val="2231507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B99AA60-3960-48EB-A53E-AF2B0D12DD99}"/>
              </a:ext>
            </a:extLst>
          </p:cNvPr>
          <p:cNvSpPr/>
          <p:nvPr/>
        </p:nvSpPr>
        <p:spPr>
          <a:xfrm>
            <a:off x="5224330" y="2242733"/>
            <a:ext cx="6773488" cy="3046988"/>
          </a:xfrm>
          <a:prstGeom prst="rect">
            <a:avLst/>
          </a:prstGeom>
          <a:solidFill>
            <a:schemeClr val="bg1"/>
          </a:solidFill>
          <a:ln w="38100">
            <a:solidFill>
              <a:schemeClr val="tx1"/>
            </a:solidFill>
          </a:ln>
        </p:spPr>
        <p:txBody>
          <a:bodyPr wrap="square">
            <a:spAutoFit/>
          </a:bodyPr>
          <a:lstStyle/>
          <a:p>
            <a:pPr algn="ctr"/>
            <a:r>
              <a:rPr lang="en-GB" sz="3200" dirty="0"/>
              <a:t>Class Teachers</a:t>
            </a:r>
          </a:p>
          <a:p>
            <a:pPr algn="ctr"/>
            <a:r>
              <a:rPr lang="en-GB" sz="2000" dirty="0"/>
              <a:t>Reception – Miss Rachel Lawrence</a:t>
            </a:r>
          </a:p>
          <a:p>
            <a:pPr algn="ctr"/>
            <a:r>
              <a:rPr lang="en-GB" sz="2000" dirty="0"/>
              <a:t>Year 1 – Mrs Avril </a:t>
            </a:r>
            <a:r>
              <a:rPr lang="en-GB" sz="2000" dirty="0" err="1"/>
              <a:t>Beith</a:t>
            </a:r>
            <a:r>
              <a:rPr lang="en-GB" sz="2000" dirty="0"/>
              <a:t>, Mrs Elise Lawton (Fri)</a:t>
            </a:r>
          </a:p>
          <a:p>
            <a:pPr algn="ctr"/>
            <a:r>
              <a:rPr lang="en-GB" sz="2000" dirty="0"/>
              <a:t>Year 2 – Miss Ruth Lancaster (Mon – Wed) and Mrs Jacqui Place (Thurs and Fri)</a:t>
            </a:r>
          </a:p>
          <a:p>
            <a:pPr algn="ctr"/>
            <a:r>
              <a:rPr lang="en-GB" sz="2000" dirty="0"/>
              <a:t>Year 3 – Miss Jessica Gunter</a:t>
            </a:r>
          </a:p>
          <a:p>
            <a:pPr algn="ctr"/>
            <a:r>
              <a:rPr lang="en-GB" sz="2000" dirty="0"/>
              <a:t>Year 4 – Miss Jo Sweeney and Mrs Sarah English (Fri)</a:t>
            </a:r>
          </a:p>
          <a:p>
            <a:pPr algn="ctr"/>
            <a:r>
              <a:rPr lang="en-GB" sz="2000" dirty="0"/>
              <a:t>Year 5 – Miss </a:t>
            </a:r>
            <a:r>
              <a:rPr lang="en-GB" sz="2000" dirty="0" err="1"/>
              <a:t>Derri</a:t>
            </a:r>
            <a:r>
              <a:rPr lang="en-GB" sz="2000" dirty="0"/>
              <a:t> Murray</a:t>
            </a:r>
          </a:p>
          <a:p>
            <a:pPr algn="ctr"/>
            <a:r>
              <a:rPr lang="en-GB" sz="2000" dirty="0"/>
              <a:t>Year 6 – Mrs Amanda </a:t>
            </a:r>
            <a:r>
              <a:rPr lang="en-GB" sz="2000" dirty="0" err="1"/>
              <a:t>Crinall</a:t>
            </a:r>
            <a:r>
              <a:rPr lang="en-GB" sz="2000" dirty="0"/>
              <a:t> and Mrs Sarah English (Mon)</a:t>
            </a:r>
          </a:p>
        </p:txBody>
      </p:sp>
      <p:sp>
        <p:nvSpPr>
          <p:cNvPr id="6" name="Rectangle 5">
            <a:extLst>
              <a:ext uri="{FF2B5EF4-FFF2-40B4-BE49-F238E27FC236}">
                <a16:creationId xmlns:a16="http://schemas.microsoft.com/office/drawing/2014/main" id="{73114D60-F010-42CC-9092-791B253CDB20}"/>
              </a:ext>
            </a:extLst>
          </p:cNvPr>
          <p:cNvSpPr/>
          <p:nvPr/>
        </p:nvSpPr>
        <p:spPr>
          <a:xfrm>
            <a:off x="7191357" y="297204"/>
            <a:ext cx="4806461" cy="1200329"/>
          </a:xfrm>
          <a:prstGeom prst="rect">
            <a:avLst/>
          </a:prstGeom>
          <a:solidFill>
            <a:schemeClr val="bg1"/>
          </a:solidFill>
          <a:ln w="38100">
            <a:solidFill>
              <a:schemeClr val="tx1"/>
            </a:solidFill>
          </a:ln>
        </p:spPr>
        <p:txBody>
          <a:bodyPr wrap="square">
            <a:spAutoFit/>
          </a:bodyPr>
          <a:lstStyle/>
          <a:p>
            <a:pPr algn="ctr"/>
            <a:r>
              <a:rPr lang="en-GB" sz="3200" dirty="0"/>
              <a:t>Support Staff </a:t>
            </a:r>
          </a:p>
          <a:p>
            <a:pPr algn="ctr"/>
            <a:r>
              <a:rPr lang="en-GB" sz="2000" dirty="0"/>
              <a:t>Mrs Mia, Mrs Kelly, Mrs Vanstone, Mrs Hussein, Mrs </a:t>
            </a:r>
            <a:r>
              <a:rPr lang="en-GB" sz="2000" dirty="0" err="1"/>
              <a:t>Lambrias</a:t>
            </a:r>
            <a:r>
              <a:rPr lang="en-GB" sz="2000" dirty="0"/>
              <a:t>, Miss </a:t>
            </a:r>
            <a:r>
              <a:rPr lang="en-GB" sz="2000" dirty="0" err="1"/>
              <a:t>Kaill</a:t>
            </a:r>
            <a:r>
              <a:rPr lang="en-GB" sz="2000" dirty="0"/>
              <a:t>, Ms. Vu</a:t>
            </a:r>
          </a:p>
        </p:txBody>
      </p:sp>
      <p:sp>
        <p:nvSpPr>
          <p:cNvPr id="7" name="Rectangle 6">
            <a:extLst>
              <a:ext uri="{FF2B5EF4-FFF2-40B4-BE49-F238E27FC236}">
                <a16:creationId xmlns:a16="http://schemas.microsoft.com/office/drawing/2014/main" id="{7C7D2B6B-CF99-430A-B479-BCDA254ECAA3}"/>
              </a:ext>
            </a:extLst>
          </p:cNvPr>
          <p:cNvSpPr/>
          <p:nvPr/>
        </p:nvSpPr>
        <p:spPr>
          <a:xfrm>
            <a:off x="190019" y="2467664"/>
            <a:ext cx="4791667" cy="2677656"/>
          </a:xfrm>
          <a:prstGeom prst="rect">
            <a:avLst/>
          </a:prstGeom>
          <a:solidFill>
            <a:schemeClr val="bg1"/>
          </a:solidFill>
          <a:ln w="38100">
            <a:solidFill>
              <a:schemeClr val="tx1"/>
            </a:solidFill>
          </a:ln>
        </p:spPr>
        <p:txBody>
          <a:bodyPr wrap="square">
            <a:spAutoFit/>
          </a:bodyPr>
          <a:lstStyle/>
          <a:p>
            <a:pPr algn="ctr"/>
            <a:r>
              <a:rPr lang="en-GB" sz="2800" dirty="0"/>
              <a:t>Operations Team</a:t>
            </a:r>
          </a:p>
          <a:p>
            <a:pPr algn="ctr"/>
            <a:r>
              <a:rPr lang="en-GB" sz="2000" dirty="0"/>
              <a:t>HR Officer – Mrs Ivy Sy</a:t>
            </a:r>
          </a:p>
          <a:p>
            <a:pPr algn="ctr"/>
            <a:r>
              <a:rPr lang="en-GB" sz="2000" dirty="0"/>
              <a:t>Finance and Admin Officer – Mrs Amy McGregor (maternity cover)</a:t>
            </a:r>
          </a:p>
          <a:p>
            <a:pPr algn="ctr"/>
            <a:r>
              <a:rPr lang="en-GB" sz="2000" dirty="0"/>
              <a:t>Marketing and Admissions – Mrs Jemma Chawla and Ms. Raihan Ruslan</a:t>
            </a:r>
          </a:p>
          <a:p>
            <a:pPr algn="ctr"/>
            <a:r>
              <a:rPr lang="en-GB" sz="2000" dirty="0"/>
              <a:t>Facilities and Site Manager – Mr Tom Murray</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7506" y="117590"/>
            <a:ext cx="594474" cy="617038"/>
          </a:xfrm>
          <a:prstGeom prst="rect">
            <a:avLst/>
          </a:prstGeom>
          <a:ln w="28575">
            <a:solidFill>
              <a:schemeClr val="tx1"/>
            </a:solidFill>
          </a:ln>
        </p:spPr>
      </p:pic>
      <p:sp>
        <p:nvSpPr>
          <p:cNvPr id="8" name="Rectangle 7">
            <a:extLst>
              <a:ext uri="{FF2B5EF4-FFF2-40B4-BE49-F238E27FC236}">
                <a16:creationId xmlns:a16="http://schemas.microsoft.com/office/drawing/2014/main" id="{4B9AF1F1-4A45-4764-A90F-5E2CDCEB5851}"/>
              </a:ext>
            </a:extLst>
          </p:cNvPr>
          <p:cNvSpPr/>
          <p:nvPr/>
        </p:nvSpPr>
        <p:spPr>
          <a:xfrm>
            <a:off x="190019" y="156389"/>
            <a:ext cx="6635262" cy="707886"/>
          </a:xfrm>
          <a:prstGeom prst="rect">
            <a:avLst/>
          </a:prstGeom>
          <a:solidFill>
            <a:schemeClr val="bg1">
              <a:lumMod val="85000"/>
            </a:schemeClr>
          </a:solidFill>
          <a:ln w="38100">
            <a:solidFill>
              <a:schemeClr val="tx1"/>
            </a:solidFill>
          </a:ln>
        </p:spPr>
        <p:txBody>
          <a:bodyPr wrap="square">
            <a:spAutoFit/>
          </a:bodyPr>
          <a:lstStyle/>
          <a:p>
            <a:pPr algn="ctr"/>
            <a:r>
              <a:rPr lang="en-GB" sz="4000" dirty="0"/>
              <a:t>Staff Team</a:t>
            </a:r>
          </a:p>
        </p:txBody>
      </p:sp>
      <p:sp>
        <p:nvSpPr>
          <p:cNvPr id="9" name="Rectangle 8">
            <a:extLst>
              <a:ext uri="{FF2B5EF4-FFF2-40B4-BE49-F238E27FC236}">
                <a16:creationId xmlns:a16="http://schemas.microsoft.com/office/drawing/2014/main" id="{E8E65161-A4B0-4BCD-AD7B-818D98DB0DD0}"/>
              </a:ext>
            </a:extLst>
          </p:cNvPr>
          <p:cNvSpPr/>
          <p:nvPr/>
        </p:nvSpPr>
        <p:spPr>
          <a:xfrm>
            <a:off x="190019" y="5289721"/>
            <a:ext cx="6309912" cy="1415772"/>
          </a:xfrm>
          <a:prstGeom prst="rect">
            <a:avLst/>
          </a:prstGeom>
          <a:solidFill>
            <a:schemeClr val="bg1"/>
          </a:solidFill>
          <a:ln w="38100">
            <a:solidFill>
              <a:schemeClr val="tx1"/>
            </a:solidFill>
          </a:ln>
        </p:spPr>
        <p:txBody>
          <a:bodyPr wrap="square">
            <a:spAutoFit/>
          </a:bodyPr>
          <a:lstStyle/>
          <a:p>
            <a:pPr algn="ctr"/>
            <a:r>
              <a:rPr lang="en-GB" sz="3200" dirty="0"/>
              <a:t>Additional Teaching Staff </a:t>
            </a:r>
          </a:p>
          <a:p>
            <a:pPr algn="ctr"/>
            <a:r>
              <a:rPr lang="en-GB" dirty="0"/>
              <a:t>Intervention teacher – Mrs </a:t>
            </a:r>
            <a:r>
              <a:rPr lang="en-GB" dirty="0" err="1"/>
              <a:t>Davidain</a:t>
            </a:r>
            <a:endParaRPr lang="en-GB" dirty="0"/>
          </a:p>
          <a:p>
            <a:pPr algn="ctr"/>
            <a:r>
              <a:rPr lang="en-GB" dirty="0"/>
              <a:t>Spanish teacher - Mrs Anthia </a:t>
            </a:r>
            <a:r>
              <a:rPr lang="en-GB" dirty="0" err="1"/>
              <a:t>Poleviou</a:t>
            </a:r>
            <a:endParaRPr lang="en-GB" dirty="0"/>
          </a:p>
          <a:p>
            <a:pPr algn="ctr"/>
            <a:r>
              <a:rPr lang="en-GB" dirty="0"/>
              <a:t>JA Sports Coach - Mr </a:t>
            </a:r>
            <a:r>
              <a:rPr lang="en-GB" dirty="0" err="1"/>
              <a:t>O’Connelll</a:t>
            </a:r>
            <a:endParaRPr lang="en-GB" dirty="0"/>
          </a:p>
        </p:txBody>
      </p:sp>
      <p:sp>
        <p:nvSpPr>
          <p:cNvPr id="4" name="Rectangle 3">
            <a:extLst>
              <a:ext uri="{FF2B5EF4-FFF2-40B4-BE49-F238E27FC236}">
                <a16:creationId xmlns:a16="http://schemas.microsoft.com/office/drawing/2014/main" id="{0FA24E19-7ED3-46F5-81FC-AC3905F1279E}"/>
              </a:ext>
            </a:extLst>
          </p:cNvPr>
          <p:cNvSpPr/>
          <p:nvPr/>
        </p:nvSpPr>
        <p:spPr>
          <a:xfrm>
            <a:off x="190019" y="931732"/>
            <a:ext cx="6874438" cy="1415772"/>
          </a:xfrm>
          <a:prstGeom prst="rect">
            <a:avLst/>
          </a:prstGeom>
          <a:solidFill>
            <a:schemeClr val="bg1"/>
          </a:solidFill>
          <a:ln w="38100">
            <a:solidFill>
              <a:schemeClr val="tx1"/>
            </a:solidFill>
          </a:ln>
        </p:spPr>
        <p:txBody>
          <a:bodyPr wrap="square">
            <a:spAutoFit/>
          </a:bodyPr>
          <a:lstStyle/>
          <a:p>
            <a:pPr algn="ctr"/>
            <a:r>
              <a:rPr lang="en-GB" sz="3200" dirty="0"/>
              <a:t>Senior Leadership Team</a:t>
            </a:r>
          </a:p>
          <a:p>
            <a:pPr algn="ctr"/>
            <a:r>
              <a:rPr lang="en-GB" dirty="0"/>
              <a:t>Headteacher – Miss Rachael </a:t>
            </a:r>
            <a:r>
              <a:rPr lang="en-GB" dirty="0" err="1"/>
              <a:t>Macklearn</a:t>
            </a:r>
            <a:endParaRPr lang="en-GB" dirty="0"/>
          </a:p>
          <a:p>
            <a:pPr algn="ctr"/>
            <a:r>
              <a:rPr lang="en-GB" dirty="0"/>
              <a:t>Deputy Headteacher – Miss Mary McAvoy </a:t>
            </a:r>
          </a:p>
          <a:p>
            <a:pPr algn="ctr"/>
            <a:r>
              <a:rPr lang="en-GB" dirty="0"/>
              <a:t>Assistant Headteacher – Miss Jo Sweeney</a:t>
            </a:r>
          </a:p>
        </p:txBody>
      </p:sp>
      <p:sp>
        <p:nvSpPr>
          <p:cNvPr id="10" name="Rectangle 9">
            <a:extLst>
              <a:ext uri="{FF2B5EF4-FFF2-40B4-BE49-F238E27FC236}">
                <a16:creationId xmlns:a16="http://schemas.microsoft.com/office/drawing/2014/main" id="{D7A18565-0C5B-4AE7-A990-5C685061F9E7}"/>
              </a:ext>
            </a:extLst>
          </p:cNvPr>
          <p:cNvSpPr/>
          <p:nvPr/>
        </p:nvSpPr>
        <p:spPr>
          <a:xfrm>
            <a:off x="7475609" y="5597498"/>
            <a:ext cx="4522209" cy="892552"/>
          </a:xfrm>
          <a:prstGeom prst="rect">
            <a:avLst/>
          </a:prstGeom>
          <a:solidFill>
            <a:schemeClr val="bg1"/>
          </a:solidFill>
          <a:ln w="38100">
            <a:solidFill>
              <a:schemeClr val="tx1"/>
            </a:solidFill>
          </a:ln>
        </p:spPr>
        <p:txBody>
          <a:bodyPr wrap="square">
            <a:spAutoFit/>
          </a:bodyPr>
          <a:lstStyle/>
          <a:p>
            <a:pPr algn="ctr"/>
            <a:r>
              <a:rPr lang="en-GB" sz="3200" dirty="0"/>
              <a:t>Welfare Team </a:t>
            </a:r>
          </a:p>
          <a:p>
            <a:pPr algn="ctr"/>
            <a:r>
              <a:rPr lang="en-GB" sz="2000" dirty="0"/>
              <a:t>Mrs </a:t>
            </a:r>
            <a:r>
              <a:rPr lang="en-GB" sz="2000" dirty="0" err="1"/>
              <a:t>Sandell</a:t>
            </a:r>
            <a:r>
              <a:rPr lang="en-GB" sz="2000" dirty="0"/>
              <a:t>, Ms. Raihan Ruslan</a:t>
            </a:r>
          </a:p>
        </p:txBody>
      </p:sp>
    </p:spTree>
    <p:extLst>
      <p:ext uri="{BB962C8B-B14F-4D97-AF65-F5344CB8AC3E}">
        <p14:creationId xmlns:p14="http://schemas.microsoft.com/office/powerpoint/2010/main" val="298037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739864" y="3967133"/>
            <a:ext cx="10822190" cy="2246769"/>
          </a:xfrm>
          <a:prstGeom prst="rect">
            <a:avLst/>
          </a:prstGeom>
          <a:solidFill>
            <a:schemeClr val="bg1"/>
          </a:solidFill>
          <a:ln w="38100">
            <a:solidFill>
              <a:schemeClr val="tx1"/>
            </a:solidFill>
          </a:ln>
        </p:spPr>
        <p:txBody>
          <a:bodyPr wrap="square">
            <a:spAutoFit/>
          </a:bodyPr>
          <a:lstStyle/>
          <a:p>
            <a:pPr algn="ctr"/>
            <a:r>
              <a:rPr lang="en-GB" sz="2000" dirty="0"/>
              <a:t>Children’s wellbeing is also an essential part of our provision.  It is increasingly important that we work collaboratively to equip children with the tools they need in their own lives to achieve success.  School life offers many opportunities for children to succeed – through friendships, through play, through sport, in academic achievement, in performance.  We will work hard to make sure children are safe, healthy, enjoy and achieve, and are equipped to make an economic and positive contribution.  Your children’s class teachers and the staff who work with them will be mindful of each child’s feelings and work with them and you, to support them in times of difficulty.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lumMod val="85000"/>
            </a:schemeClr>
          </a:solidFill>
          <a:ln w="38100">
            <a:solidFill>
              <a:schemeClr val="tx1"/>
            </a:solidFill>
          </a:ln>
        </p:spPr>
        <p:txBody>
          <a:bodyPr wrap="square">
            <a:spAutoFit/>
          </a:bodyPr>
          <a:lstStyle/>
          <a:p>
            <a:pPr algn="ctr"/>
            <a:r>
              <a:rPr lang="en-GB" sz="4800" dirty="0"/>
              <a:t>Safe-guarding and wellbeing</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
        <p:nvSpPr>
          <p:cNvPr id="5" name="Rectangle 4"/>
          <p:cNvSpPr/>
          <p:nvPr/>
        </p:nvSpPr>
        <p:spPr>
          <a:xfrm>
            <a:off x="680696" y="1659354"/>
            <a:ext cx="10983766" cy="1938992"/>
          </a:xfrm>
          <a:prstGeom prst="rect">
            <a:avLst/>
          </a:prstGeom>
          <a:solidFill>
            <a:schemeClr val="bg1"/>
          </a:solidFill>
          <a:ln w="38100">
            <a:solidFill>
              <a:schemeClr val="tx1"/>
            </a:solidFill>
          </a:ln>
        </p:spPr>
        <p:txBody>
          <a:bodyPr wrap="square">
            <a:spAutoFit/>
          </a:bodyPr>
          <a:lstStyle/>
          <a:p>
            <a:pPr algn="ctr"/>
            <a:r>
              <a:rPr lang="en-GB" sz="2000" dirty="0"/>
              <a:t>Our children’s safety is a key priority and at the forefront of our work at school.  Our staff are all comprehensively trained and receive regular training updates to be aware of the latest issues and concerns around signs of safety.  We take all safeguarding disclosures seriously and will be proactive in escalating concerns where necessary to keep our children safe from harm.  There may be times when we contact you because of a disclosure at school – please always know that we are asking these questions and taking this action in the best interests of the child.  </a:t>
            </a:r>
          </a:p>
        </p:txBody>
      </p:sp>
    </p:spTree>
    <p:extLst>
      <p:ext uri="{BB962C8B-B14F-4D97-AF65-F5344CB8AC3E}">
        <p14:creationId xmlns:p14="http://schemas.microsoft.com/office/powerpoint/2010/main" val="54722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4905" y="4404483"/>
            <a:ext cx="10822190" cy="523220"/>
          </a:xfrm>
          <a:prstGeom prst="rect">
            <a:avLst/>
          </a:prstGeom>
          <a:solidFill>
            <a:schemeClr val="bg1"/>
          </a:solidFill>
          <a:ln w="38100">
            <a:solidFill>
              <a:schemeClr val="bg1"/>
            </a:solidFill>
          </a:ln>
        </p:spPr>
        <p:txBody>
          <a:bodyPr wrap="square">
            <a:spAutoFit/>
          </a:bodyPr>
          <a:lstStyle/>
          <a:p>
            <a:pPr algn="ctr"/>
            <a:r>
              <a:rPr lang="en-GB" sz="2800" dirty="0"/>
              <a:t>Building works and site security</a:t>
            </a:r>
          </a:p>
        </p:txBody>
      </p:sp>
      <p:sp>
        <p:nvSpPr>
          <p:cNvPr id="4" name="Rectangle 3">
            <a:extLst>
              <a:ext uri="{FF2B5EF4-FFF2-40B4-BE49-F238E27FC236}">
                <a16:creationId xmlns:a16="http://schemas.microsoft.com/office/drawing/2014/main" id="{0FA24E19-7ED3-46F5-81FC-AC3905F1279E}"/>
              </a:ext>
            </a:extLst>
          </p:cNvPr>
          <p:cNvSpPr/>
          <p:nvPr/>
        </p:nvSpPr>
        <p:spPr>
          <a:xfrm>
            <a:off x="558893" y="193698"/>
            <a:ext cx="10881359" cy="769441"/>
          </a:xfrm>
          <a:prstGeom prst="rect">
            <a:avLst/>
          </a:prstGeom>
          <a:solidFill>
            <a:schemeClr val="bg1">
              <a:lumMod val="85000"/>
            </a:schemeClr>
          </a:solidFill>
          <a:ln w="38100">
            <a:solidFill>
              <a:schemeClr val="tx1"/>
            </a:solidFill>
          </a:ln>
        </p:spPr>
        <p:txBody>
          <a:bodyPr wrap="square">
            <a:spAutoFit/>
          </a:bodyPr>
          <a:lstStyle/>
          <a:p>
            <a:pPr algn="ctr"/>
            <a:r>
              <a:rPr lang="en-GB" sz="4400" dirty="0"/>
              <a:t>Recent Developments</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7233" y="34549"/>
            <a:ext cx="751748" cy="780282"/>
          </a:xfrm>
          <a:prstGeom prst="rect">
            <a:avLst/>
          </a:prstGeom>
          <a:ln w="28575">
            <a:solidFill>
              <a:schemeClr val="tx1"/>
            </a:solidFill>
          </a:ln>
        </p:spPr>
      </p:pic>
      <p:sp>
        <p:nvSpPr>
          <p:cNvPr id="5" name="Rectangle 4">
            <a:extLst>
              <a:ext uri="{FF2B5EF4-FFF2-40B4-BE49-F238E27FC236}">
                <a16:creationId xmlns:a16="http://schemas.microsoft.com/office/drawing/2014/main" id="{0DC4C3E9-C08F-4092-9D8C-0FED2D7D978B}"/>
              </a:ext>
            </a:extLst>
          </p:cNvPr>
          <p:cNvSpPr/>
          <p:nvPr/>
        </p:nvSpPr>
        <p:spPr>
          <a:xfrm>
            <a:off x="618062" y="1639078"/>
            <a:ext cx="10850043" cy="523220"/>
          </a:xfrm>
          <a:prstGeom prst="rect">
            <a:avLst/>
          </a:prstGeom>
          <a:solidFill>
            <a:schemeClr val="bg1"/>
          </a:solidFill>
          <a:ln w="38100">
            <a:solidFill>
              <a:schemeClr val="bg1"/>
            </a:solidFill>
          </a:ln>
        </p:spPr>
        <p:txBody>
          <a:bodyPr wrap="square">
            <a:spAutoFit/>
          </a:bodyPr>
          <a:lstStyle/>
          <a:p>
            <a:pPr algn="ctr"/>
            <a:r>
              <a:rPr lang="en-GB" sz="2800" dirty="0"/>
              <a:t>SIAMS and School Vision</a:t>
            </a:r>
          </a:p>
        </p:txBody>
      </p:sp>
      <p:sp>
        <p:nvSpPr>
          <p:cNvPr id="6" name="Rectangle 5">
            <a:extLst>
              <a:ext uri="{FF2B5EF4-FFF2-40B4-BE49-F238E27FC236}">
                <a16:creationId xmlns:a16="http://schemas.microsoft.com/office/drawing/2014/main" id="{587766BC-DFE6-46B1-B817-A50575375639}"/>
              </a:ext>
            </a:extLst>
          </p:cNvPr>
          <p:cNvSpPr/>
          <p:nvPr/>
        </p:nvSpPr>
        <p:spPr>
          <a:xfrm>
            <a:off x="618062" y="2252586"/>
            <a:ext cx="10850043" cy="523220"/>
          </a:xfrm>
          <a:prstGeom prst="rect">
            <a:avLst/>
          </a:prstGeom>
          <a:solidFill>
            <a:schemeClr val="bg1"/>
          </a:solidFill>
          <a:ln w="38100">
            <a:solidFill>
              <a:schemeClr val="bg1"/>
            </a:solidFill>
          </a:ln>
        </p:spPr>
        <p:txBody>
          <a:bodyPr wrap="square">
            <a:spAutoFit/>
          </a:bodyPr>
          <a:lstStyle/>
          <a:p>
            <a:pPr algn="ctr"/>
            <a:r>
              <a:rPr lang="en-GB" sz="2800" dirty="0"/>
              <a:t>Achievements</a:t>
            </a:r>
          </a:p>
        </p:txBody>
      </p:sp>
      <p:sp>
        <p:nvSpPr>
          <p:cNvPr id="7" name="Rectangle 6">
            <a:extLst>
              <a:ext uri="{FF2B5EF4-FFF2-40B4-BE49-F238E27FC236}">
                <a16:creationId xmlns:a16="http://schemas.microsoft.com/office/drawing/2014/main" id="{25FF2A58-7C21-429B-8C94-D7D2A63B762D}"/>
              </a:ext>
            </a:extLst>
          </p:cNvPr>
          <p:cNvSpPr/>
          <p:nvPr/>
        </p:nvSpPr>
        <p:spPr>
          <a:xfrm>
            <a:off x="677231" y="5011327"/>
            <a:ext cx="10822190" cy="523220"/>
          </a:xfrm>
          <a:prstGeom prst="rect">
            <a:avLst/>
          </a:prstGeom>
          <a:solidFill>
            <a:schemeClr val="bg1"/>
          </a:solidFill>
          <a:ln w="38100">
            <a:solidFill>
              <a:schemeClr val="bg1"/>
            </a:solidFill>
          </a:ln>
        </p:spPr>
        <p:txBody>
          <a:bodyPr wrap="square">
            <a:spAutoFit/>
          </a:bodyPr>
          <a:lstStyle/>
          <a:p>
            <a:pPr algn="ctr"/>
            <a:r>
              <a:rPr lang="en-GB" sz="2800" dirty="0"/>
              <a:t>Updated systems</a:t>
            </a:r>
          </a:p>
        </p:txBody>
      </p:sp>
      <p:sp>
        <p:nvSpPr>
          <p:cNvPr id="10" name="Rectangle 9">
            <a:extLst>
              <a:ext uri="{FF2B5EF4-FFF2-40B4-BE49-F238E27FC236}">
                <a16:creationId xmlns:a16="http://schemas.microsoft.com/office/drawing/2014/main" id="{BDE6CCCC-AD5A-45FF-A145-8E3A0AB482C8}"/>
              </a:ext>
            </a:extLst>
          </p:cNvPr>
          <p:cNvSpPr/>
          <p:nvPr/>
        </p:nvSpPr>
        <p:spPr>
          <a:xfrm>
            <a:off x="120879" y="1030846"/>
            <a:ext cx="11757385" cy="523220"/>
          </a:xfrm>
          <a:prstGeom prst="rect">
            <a:avLst/>
          </a:prstGeom>
          <a:solidFill>
            <a:schemeClr val="accent4">
              <a:lumMod val="20000"/>
              <a:lumOff val="80000"/>
            </a:schemeClr>
          </a:solidFill>
        </p:spPr>
        <p:txBody>
          <a:bodyPr wrap="square">
            <a:spAutoFit/>
          </a:bodyPr>
          <a:lstStyle/>
          <a:p>
            <a:pPr algn="ctr"/>
            <a:r>
              <a:rPr lang="en-GB" sz="2800" b="1" i="1" dirty="0"/>
              <a:t>Bishop Perrin School is enabling pupils and adults to flourish… (SIAMS)</a:t>
            </a:r>
          </a:p>
        </p:txBody>
      </p:sp>
      <p:pic>
        <p:nvPicPr>
          <p:cNvPr id="11" name="Picture 10">
            <a:extLst>
              <a:ext uri="{FF2B5EF4-FFF2-40B4-BE49-F238E27FC236}">
                <a16:creationId xmlns:a16="http://schemas.microsoft.com/office/drawing/2014/main" id="{93236421-54C6-4F6C-8D4D-6930E9784264}"/>
              </a:ext>
            </a:extLst>
          </p:cNvPr>
          <p:cNvPicPr>
            <a:picLocks noChangeAspect="1"/>
          </p:cNvPicPr>
          <p:nvPr/>
        </p:nvPicPr>
        <p:blipFill rotWithShape="1">
          <a:blip r:embed="rId4"/>
          <a:srcRect l="867" r="1859" b="20682"/>
          <a:stretch/>
        </p:blipFill>
        <p:spPr>
          <a:xfrm>
            <a:off x="120879" y="2909632"/>
            <a:ext cx="7362074" cy="1317876"/>
          </a:xfrm>
          <a:prstGeom prst="rect">
            <a:avLst/>
          </a:prstGeom>
          <a:solidFill>
            <a:schemeClr val="bg1"/>
          </a:solidFill>
          <a:ln w="28575">
            <a:solidFill>
              <a:schemeClr val="tx1"/>
            </a:solidFill>
          </a:ln>
        </p:spPr>
      </p:pic>
      <p:sp>
        <p:nvSpPr>
          <p:cNvPr id="12" name="Rectangle 11">
            <a:extLst>
              <a:ext uri="{FF2B5EF4-FFF2-40B4-BE49-F238E27FC236}">
                <a16:creationId xmlns:a16="http://schemas.microsoft.com/office/drawing/2014/main" id="{F568F5E6-D378-4591-95F2-FBE1231D1712}"/>
              </a:ext>
            </a:extLst>
          </p:cNvPr>
          <p:cNvSpPr/>
          <p:nvPr/>
        </p:nvSpPr>
        <p:spPr>
          <a:xfrm>
            <a:off x="8203276" y="3029492"/>
            <a:ext cx="2964733" cy="461665"/>
          </a:xfrm>
          <a:prstGeom prst="rect">
            <a:avLst/>
          </a:prstGeom>
          <a:solidFill>
            <a:schemeClr val="accent4">
              <a:lumMod val="20000"/>
              <a:lumOff val="80000"/>
            </a:schemeClr>
          </a:solidFill>
          <a:ln>
            <a:solidFill>
              <a:schemeClr val="tx1"/>
            </a:solidFill>
          </a:ln>
        </p:spPr>
        <p:txBody>
          <a:bodyPr wrap="square">
            <a:spAutoFit/>
          </a:bodyPr>
          <a:lstStyle/>
          <a:p>
            <a:r>
              <a:rPr lang="en-GB" sz="2400" b="1" dirty="0"/>
              <a:t>Phonics check: 100%</a:t>
            </a:r>
          </a:p>
        </p:txBody>
      </p:sp>
      <p:sp>
        <p:nvSpPr>
          <p:cNvPr id="13" name="Rectangle 12">
            <a:extLst>
              <a:ext uri="{FF2B5EF4-FFF2-40B4-BE49-F238E27FC236}">
                <a16:creationId xmlns:a16="http://schemas.microsoft.com/office/drawing/2014/main" id="{D1FABA67-85B3-40F0-859D-96ED6B388D4B}"/>
              </a:ext>
            </a:extLst>
          </p:cNvPr>
          <p:cNvSpPr/>
          <p:nvPr/>
        </p:nvSpPr>
        <p:spPr>
          <a:xfrm>
            <a:off x="7893339" y="3610862"/>
            <a:ext cx="3606082" cy="707886"/>
          </a:xfrm>
          <a:prstGeom prst="rect">
            <a:avLst/>
          </a:prstGeom>
          <a:solidFill>
            <a:schemeClr val="accent4">
              <a:lumMod val="20000"/>
              <a:lumOff val="80000"/>
            </a:schemeClr>
          </a:solidFill>
          <a:ln>
            <a:solidFill>
              <a:schemeClr val="tx1"/>
            </a:solidFill>
          </a:ln>
        </p:spPr>
        <p:txBody>
          <a:bodyPr wrap="square">
            <a:spAutoFit/>
          </a:bodyPr>
          <a:lstStyle/>
          <a:p>
            <a:pPr algn="ctr"/>
            <a:r>
              <a:rPr lang="en-GB" sz="2000" b="1" dirty="0"/>
              <a:t>Attachment Awareness School’s Award – Bronze Award</a:t>
            </a:r>
          </a:p>
        </p:txBody>
      </p:sp>
      <p:sp>
        <p:nvSpPr>
          <p:cNvPr id="14" name="Rectangle 13">
            <a:extLst>
              <a:ext uri="{FF2B5EF4-FFF2-40B4-BE49-F238E27FC236}">
                <a16:creationId xmlns:a16="http://schemas.microsoft.com/office/drawing/2014/main" id="{4B9B7B92-DBBB-46D9-A362-94B97633E44D}"/>
              </a:ext>
            </a:extLst>
          </p:cNvPr>
          <p:cNvSpPr/>
          <p:nvPr/>
        </p:nvSpPr>
        <p:spPr>
          <a:xfrm>
            <a:off x="684905" y="6184343"/>
            <a:ext cx="10822190" cy="523220"/>
          </a:xfrm>
          <a:prstGeom prst="rect">
            <a:avLst/>
          </a:prstGeom>
          <a:solidFill>
            <a:schemeClr val="bg1"/>
          </a:solidFill>
          <a:ln w="38100">
            <a:solidFill>
              <a:schemeClr val="bg1"/>
            </a:solidFill>
          </a:ln>
        </p:spPr>
        <p:txBody>
          <a:bodyPr wrap="square">
            <a:spAutoFit/>
          </a:bodyPr>
          <a:lstStyle/>
          <a:p>
            <a:pPr algn="ctr"/>
            <a:r>
              <a:rPr lang="en-GB" sz="2800" dirty="0"/>
              <a:t>Successful year of SA events</a:t>
            </a:r>
          </a:p>
        </p:txBody>
      </p:sp>
      <p:sp>
        <p:nvSpPr>
          <p:cNvPr id="16" name="Rectangle 15">
            <a:extLst>
              <a:ext uri="{FF2B5EF4-FFF2-40B4-BE49-F238E27FC236}">
                <a16:creationId xmlns:a16="http://schemas.microsoft.com/office/drawing/2014/main" id="{533C80B0-8F72-4011-91D7-E6A503DF5381}"/>
              </a:ext>
            </a:extLst>
          </p:cNvPr>
          <p:cNvSpPr/>
          <p:nvPr/>
        </p:nvSpPr>
        <p:spPr>
          <a:xfrm>
            <a:off x="669247" y="5597835"/>
            <a:ext cx="10830174" cy="523220"/>
          </a:xfrm>
          <a:prstGeom prst="rect">
            <a:avLst/>
          </a:prstGeom>
          <a:solidFill>
            <a:schemeClr val="bg1"/>
          </a:solidFill>
        </p:spPr>
        <p:txBody>
          <a:bodyPr wrap="square">
            <a:spAutoFit/>
          </a:bodyPr>
          <a:lstStyle/>
          <a:p>
            <a:pPr algn="ctr"/>
            <a:r>
              <a:rPr lang="en-GB" sz="2800" dirty="0"/>
              <a:t>Enhanced after-school clubs offer</a:t>
            </a:r>
          </a:p>
        </p:txBody>
      </p:sp>
    </p:spTree>
    <p:extLst>
      <p:ext uri="{BB962C8B-B14F-4D97-AF65-F5344CB8AC3E}">
        <p14:creationId xmlns:p14="http://schemas.microsoft.com/office/powerpoint/2010/main" val="420032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A24E19-7ED3-46F5-81FC-AC3905F1279E}"/>
              </a:ext>
            </a:extLst>
          </p:cNvPr>
          <p:cNvSpPr/>
          <p:nvPr/>
        </p:nvSpPr>
        <p:spPr>
          <a:xfrm>
            <a:off x="680696" y="227361"/>
            <a:ext cx="10881359" cy="830997"/>
          </a:xfrm>
          <a:prstGeom prst="rect">
            <a:avLst/>
          </a:prstGeom>
          <a:solidFill>
            <a:schemeClr val="bg1">
              <a:lumMod val="85000"/>
            </a:schemeClr>
          </a:solidFill>
          <a:ln w="38100">
            <a:solidFill>
              <a:schemeClr val="tx1"/>
            </a:solidFill>
          </a:ln>
        </p:spPr>
        <p:txBody>
          <a:bodyPr wrap="square">
            <a:spAutoFit/>
          </a:bodyPr>
          <a:lstStyle/>
          <a:p>
            <a:pPr algn="ctr"/>
            <a:r>
              <a:rPr lang="en-GB" sz="4800" dirty="0"/>
              <a:t>Plans for 2025 - 26</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
        <p:nvSpPr>
          <p:cNvPr id="5" name="Rectangle 4">
            <a:extLst>
              <a:ext uri="{FF2B5EF4-FFF2-40B4-BE49-F238E27FC236}">
                <a16:creationId xmlns:a16="http://schemas.microsoft.com/office/drawing/2014/main" id="{0DC4C3E9-C08F-4092-9D8C-0FED2D7D978B}"/>
              </a:ext>
            </a:extLst>
          </p:cNvPr>
          <p:cNvSpPr/>
          <p:nvPr/>
        </p:nvSpPr>
        <p:spPr>
          <a:xfrm>
            <a:off x="649374" y="1843951"/>
            <a:ext cx="10850043" cy="584775"/>
          </a:xfrm>
          <a:prstGeom prst="rect">
            <a:avLst/>
          </a:prstGeom>
          <a:solidFill>
            <a:schemeClr val="bg1"/>
          </a:solidFill>
          <a:ln w="38100">
            <a:solidFill>
              <a:schemeClr val="tx1"/>
            </a:solidFill>
          </a:ln>
        </p:spPr>
        <p:txBody>
          <a:bodyPr wrap="square">
            <a:spAutoFit/>
          </a:bodyPr>
          <a:lstStyle/>
          <a:p>
            <a:pPr algn="ctr"/>
            <a:r>
              <a:rPr lang="en-GB" sz="3200" dirty="0"/>
              <a:t>Compliance with new government strategies</a:t>
            </a:r>
          </a:p>
        </p:txBody>
      </p:sp>
      <p:sp>
        <p:nvSpPr>
          <p:cNvPr id="6" name="Rectangle 5">
            <a:extLst>
              <a:ext uri="{FF2B5EF4-FFF2-40B4-BE49-F238E27FC236}">
                <a16:creationId xmlns:a16="http://schemas.microsoft.com/office/drawing/2014/main" id="{587766BC-DFE6-46B1-B817-A50575375639}"/>
              </a:ext>
            </a:extLst>
          </p:cNvPr>
          <p:cNvSpPr/>
          <p:nvPr/>
        </p:nvSpPr>
        <p:spPr>
          <a:xfrm>
            <a:off x="649372" y="4606959"/>
            <a:ext cx="10881359" cy="584775"/>
          </a:xfrm>
          <a:prstGeom prst="rect">
            <a:avLst/>
          </a:prstGeom>
          <a:solidFill>
            <a:schemeClr val="bg1"/>
          </a:solidFill>
          <a:ln w="38100">
            <a:solidFill>
              <a:schemeClr val="tx1"/>
            </a:solidFill>
          </a:ln>
        </p:spPr>
        <p:txBody>
          <a:bodyPr wrap="square">
            <a:spAutoFit/>
          </a:bodyPr>
          <a:lstStyle/>
          <a:p>
            <a:pPr algn="ctr"/>
            <a:r>
              <a:rPr lang="en-GB" sz="3200" dirty="0"/>
              <a:t>Technology</a:t>
            </a:r>
          </a:p>
        </p:txBody>
      </p:sp>
      <p:sp>
        <p:nvSpPr>
          <p:cNvPr id="7" name="Rectangle 6">
            <a:extLst>
              <a:ext uri="{FF2B5EF4-FFF2-40B4-BE49-F238E27FC236}">
                <a16:creationId xmlns:a16="http://schemas.microsoft.com/office/drawing/2014/main" id="{D740D993-003C-4D53-8F2C-E2A29A4FB028}"/>
              </a:ext>
            </a:extLst>
          </p:cNvPr>
          <p:cNvSpPr/>
          <p:nvPr/>
        </p:nvSpPr>
        <p:spPr>
          <a:xfrm>
            <a:off x="649380" y="1171315"/>
            <a:ext cx="10850043" cy="584775"/>
          </a:xfrm>
          <a:prstGeom prst="rect">
            <a:avLst/>
          </a:prstGeom>
          <a:solidFill>
            <a:schemeClr val="bg1"/>
          </a:solidFill>
          <a:ln w="38100">
            <a:solidFill>
              <a:schemeClr val="tx1"/>
            </a:solidFill>
          </a:ln>
        </p:spPr>
        <p:txBody>
          <a:bodyPr wrap="square">
            <a:spAutoFit/>
          </a:bodyPr>
          <a:lstStyle/>
          <a:p>
            <a:pPr algn="ctr"/>
            <a:r>
              <a:rPr lang="en-GB" sz="3200" dirty="0"/>
              <a:t>Health, safety and wellbeing</a:t>
            </a:r>
          </a:p>
        </p:txBody>
      </p:sp>
      <p:sp>
        <p:nvSpPr>
          <p:cNvPr id="8" name="Rectangle 7">
            <a:extLst>
              <a:ext uri="{FF2B5EF4-FFF2-40B4-BE49-F238E27FC236}">
                <a16:creationId xmlns:a16="http://schemas.microsoft.com/office/drawing/2014/main" id="{D715F387-939D-493C-B6F8-FAD44BB2A8B9}"/>
              </a:ext>
            </a:extLst>
          </p:cNvPr>
          <p:cNvSpPr/>
          <p:nvPr/>
        </p:nvSpPr>
        <p:spPr>
          <a:xfrm>
            <a:off x="649372" y="3912779"/>
            <a:ext cx="10850043" cy="584775"/>
          </a:xfrm>
          <a:prstGeom prst="rect">
            <a:avLst/>
          </a:prstGeom>
          <a:solidFill>
            <a:schemeClr val="bg1"/>
          </a:solidFill>
          <a:ln w="38100">
            <a:solidFill>
              <a:schemeClr val="tx1"/>
            </a:solidFill>
          </a:ln>
        </p:spPr>
        <p:txBody>
          <a:bodyPr wrap="square">
            <a:spAutoFit/>
          </a:bodyPr>
          <a:lstStyle/>
          <a:p>
            <a:pPr algn="ctr"/>
            <a:r>
              <a:rPr lang="en-GB" sz="3200" dirty="0"/>
              <a:t>Community Links</a:t>
            </a:r>
          </a:p>
        </p:txBody>
      </p:sp>
      <p:sp>
        <p:nvSpPr>
          <p:cNvPr id="9" name="Rectangle 8">
            <a:extLst>
              <a:ext uri="{FF2B5EF4-FFF2-40B4-BE49-F238E27FC236}">
                <a16:creationId xmlns:a16="http://schemas.microsoft.com/office/drawing/2014/main" id="{073A1928-2B23-41DD-AEE9-3A1FBEE4BAA5}"/>
              </a:ext>
            </a:extLst>
          </p:cNvPr>
          <p:cNvSpPr/>
          <p:nvPr/>
        </p:nvSpPr>
        <p:spPr>
          <a:xfrm>
            <a:off x="649373" y="3218599"/>
            <a:ext cx="10850043" cy="584775"/>
          </a:xfrm>
          <a:prstGeom prst="rect">
            <a:avLst/>
          </a:prstGeom>
          <a:solidFill>
            <a:schemeClr val="bg1"/>
          </a:solidFill>
          <a:ln w="38100">
            <a:solidFill>
              <a:schemeClr val="tx1"/>
            </a:solidFill>
          </a:ln>
        </p:spPr>
        <p:txBody>
          <a:bodyPr wrap="square">
            <a:spAutoFit/>
          </a:bodyPr>
          <a:lstStyle/>
          <a:p>
            <a:pPr algn="ctr"/>
            <a:r>
              <a:rPr lang="en-GB" sz="3200" dirty="0"/>
              <a:t>Curriculum and playtime enhancements</a:t>
            </a:r>
          </a:p>
        </p:txBody>
      </p:sp>
      <p:sp>
        <p:nvSpPr>
          <p:cNvPr id="10" name="Rectangle 9">
            <a:extLst>
              <a:ext uri="{FF2B5EF4-FFF2-40B4-BE49-F238E27FC236}">
                <a16:creationId xmlns:a16="http://schemas.microsoft.com/office/drawing/2014/main" id="{BF3AC66B-C711-4000-9926-16EE6B7F8BA6}"/>
              </a:ext>
            </a:extLst>
          </p:cNvPr>
          <p:cNvSpPr/>
          <p:nvPr/>
        </p:nvSpPr>
        <p:spPr>
          <a:xfrm>
            <a:off x="649374" y="2543842"/>
            <a:ext cx="10850043" cy="584775"/>
          </a:xfrm>
          <a:prstGeom prst="rect">
            <a:avLst/>
          </a:prstGeom>
          <a:solidFill>
            <a:schemeClr val="bg1"/>
          </a:solidFill>
          <a:ln w="38100">
            <a:solidFill>
              <a:schemeClr val="tx1"/>
            </a:solidFill>
          </a:ln>
        </p:spPr>
        <p:txBody>
          <a:bodyPr wrap="square">
            <a:spAutoFit/>
          </a:bodyPr>
          <a:lstStyle/>
          <a:p>
            <a:pPr algn="ctr"/>
            <a:r>
              <a:rPr lang="en-GB" sz="3200" dirty="0"/>
              <a:t>Development of Spirituality</a:t>
            </a:r>
          </a:p>
        </p:txBody>
      </p:sp>
      <p:sp>
        <p:nvSpPr>
          <p:cNvPr id="11" name="Rectangle 10">
            <a:extLst>
              <a:ext uri="{FF2B5EF4-FFF2-40B4-BE49-F238E27FC236}">
                <a16:creationId xmlns:a16="http://schemas.microsoft.com/office/drawing/2014/main" id="{E85C6A8A-2386-4A9A-83F9-DAF4C43073BC}"/>
              </a:ext>
            </a:extLst>
          </p:cNvPr>
          <p:cNvSpPr/>
          <p:nvPr/>
        </p:nvSpPr>
        <p:spPr>
          <a:xfrm>
            <a:off x="680695" y="5936201"/>
            <a:ext cx="10881359" cy="584775"/>
          </a:xfrm>
          <a:prstGeom prst="rect">
            <a:avLst/>
          </a:prstGeom>
          <a:solidFill>
            <a:schemeClr val="bg1"/>
          </a:solidFill>
          <a:ln w="38100">
            <a:solidFill>
              <a:schemeClr val="tx1"/>
            </a:solidFill>
          </a:ln>
        </p:spPr>
        <p:txBody>
          <a:bodyPr wrap="square">
            <a:spAutoFit/>
          </a:bodyPr>
          <a:lstStyle/>
          <a:p>
            <a:pPr algn="ctr"/>
            <a:r>
              <a:rPr lang="en-GB" sz="3200" dirty="0"/>
              <a:t>School budget</a:t>
            </a:r>
          </a:p>
        </p:txBody>
      </p:sp>
      <p:sp>
        <p:nvSpPr>
          <p:cNvPr id="12" name="Rectangle 11">
            <a:extLst>
              <a:ext uri="{FF2B5EF4-FFF2-40B4-BE49-F238E27FC236}">
                <a16:creationId xmlns:a16="http://schemas.microsoft.com/office/drawing/2014/main" id="{70B264AE-4D7A-4195-930A-666B5BB6B0AC}"/>
              </a:ext>
            </a:extLst>
          </p:cNvPr>
          <p:cNvSpPr/>
          <p:nvPr/>
        </p:nvSpPr>
        <p:spPr>
          <a:xfrm>
            <a:off x="680695" y="5268010"/>
            <a:ext cx="10881359" cy="584775"/>
          </a:xfrm>
          <a:prstGeom prst="rect">
            <a:avLst/>
          </a:prstGeom>
          <a:solidFill>
            <a:schemeClr val="bg1"/>
          </a:solidFill>
          <a:ln w="38100">
            <a:solidFill>
              <a:schemeClr val="tx1"/>
            </a:solidFill>
          </a:ln>
        </p:spPr>
        <p:txBody>
          <a:bodyPr wrap="square">
            <a:spAutoFit/>
          </a:bodyPr>
          <a:lstStyle/>
          <a:p>
            <a:pPr algn="ctr"/>
            <a:r>
              <a:rPr lang="en-GB" sz="3200" dirty="0"/>
              <a:t>Sustainability</a:t>
            </a:r>
          </a:p>
        </p:txBody>
      </p:sp>
    </p:spTree>
    <p:extLst>
      <p:ext uri="{BB962C8B-B14F-4D97-AF65-F5344CB8AC3E}">
        <p14:creationId xmlns:p14="http://schemas.microsoft.com/office/powerpoint/2010/main" val="74411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3416320"/>
          </a:xfrm>
          <a:prstGeom prst="rect">
            <a:avLst/>
          </a:prstGeom>
          <a:solidFill>
            <a:schemeClr val="bg1"/>
          </a:solidFill>
          <a:ln w="38100">
            <a:solidFill>
              <a:schemeClr val="tx1"/>
            </a:solidFill>
          </a:ln>
        </p:spPr>
        <p:txBody>
          <a:bodyPr wrap="square">
            <a:spAutoFit/>
          </a:bodyPr>
          <a:lstStyle/>
          <a:p>
            <a:pPr algn="ctr"/>
            <a:r>
              <a:rPr lang="en-GB" sz="24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lumMod val="85000"/>
            </a:schemeClr>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
        <p:nvSpPr>
          <p:cNvPr id="5" name="Rectangle 4">
            <a:extLst>
              <a:ext uri="{FF2B5EF4-FFF2-40B4-BE49-F238E27FC236}">
                <a16:creationId xmlns:a16="http://schemas.microsoft.com/office/drawing/2014/main" id="{699B2F65-13C9-4D72-9884-3ABFB5A41586}"/>
              </a:ext>
            </a:extLst>
          </p:cNvPr>
          <p:cNvSpPr/>
          <p:nvPr/>
        </p:nvSpPr>
        <p:spPr>
          <a:xfrm>
            <a:off x="680696" y="5334503"/>
            <a:ext cx="10822190" cy="830997"/>
          </a:xfrm>
          <a:prstGeom prst="rect">
            <a:avLst/>
          </a:prstGeom>
          <a:solidFill>
            <a:schemeClr val="bg1"/>
          </a:solidFill>
          <a:ln w="38100">
            <a:solidFill>
              <a:schemeClr val="tx1"/>
            </a:solidFill>
          </a:ln>
        </p:spPr>
        <p:txBody>
          <a:bodyPr wrap="square">
            <a:spAutoFit/>
          </a:bodyPr>
          <a:lstStyle/>
          <a:p>
            <a:pPr algn="ctr"/>
            <a:r>
              <a:rPr lang="en-GB" sz="2400" dirty="0"/>
              <a:t>You can find all the details of what your child will be learning each term by visiting the learning page of our school website and clicking on </a:t>
            </a:r>
            <a:r>
              <a:rPr lang="en-GB" sz="2400" dirty="0">
                <a:hlinkClick r:id="rId4"/>
              </a:rPr>
              <a:t>curriculum</a:t>
            </a:r>
            <a:r>
              <a:rPr lang="en-GB" sz="2400" dirty="0"/>
              <a:t>. </a:t>
            </a:r>
          </a:p>
        </p:txBody>
      </p:sp>
    </p:spTree>
    <p:extLst>
      <p:ext uri="{BB962C8B-B14F-4D97-AF65-F5344CB8AC3E}">
        <p14:creationId xmlns:p14="http://schemas.microsoft.com/office/powerpoint/2010/main" val="1384867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852656"/>
            <a:ext cx="11163992" cy="4656632"/>
          </a:xfrm>
          <a:solidFill>
            <a:schemeClr val="bg1"/>
          </a:solidFill>
          <a:ln w="38100">
            <a:solidFill>
              <a:schemeClr val="tx1"/>
            </a:solidFill>
          </a:ln>
        </p:spPr>
        <p:txBody>
          <a:bodyPr>
            <a:noAutofit/>
          </a:bodyPr>
          <a:lstStyle/>
          <a:p>
            <a:r>
              <a:rPr lang="en-GB" sz="2400" dirty="0">
                <a:latin typeface="+mn-lt"/>
              </a:rPr>
              <a:t>Children read and are read to every day and have plenty of access to stories and books throughout the school day. </a:t>
            </a:r>
            <a:br>
              <a:rPr lang="en-GB" sz="2400" dirty="0">
                <a:latin typeface="+mn-lt"/>
              </a:rPr>
            </a:br>
            <a:br>
              <a:rPr lang="en-GB" sz="2400" dirty="0">
                <a:latin typeface="+mn-lt"/>
              </a:rPr>
            </a:br>
            <a:r>
              <a:rPr lang="en-GB" sz="2400" dirty="0">
                <a:latin typeface="+mn-lt"/>
              </a:rPr>
              <a:t>Children will have a </a:t>
            </a:r>
            <a:r>
              <a:rPr lang="en-GB" sz="2400" b="1" dirty="0">
                <a:latin typeface="+mn-lt"/>
              </a:rPr>
              <a:t>reading practise book </a:t>
            </a:r>
            <a:r>
              <a:rPr lang="en-GB" sz="2400" dirty="0">
                <a:latin typeface="+mn-lt"/>
              </a:rPr>
              <a:t>(book bands) which will be their weekly reading homework. This is an online book in Reception, Year 1 and beginning of Year 2, moving to physical books from Year 2 when children move on from the Little </a:t>
            </a:r>
            <a:r>
              <a:rPr lang="en-GB" sz="2400" dirty="0" err="1">
                <a:latin typeface="+mn-lt"/>
              </a:rPr>
              <a:t>Wandle</a:t>
            </a:r>
            <a:r>
              <a:rPr lang="en-GB" sz="2400" dirty="0">
                <a:latin typeface="+mn-lt"/>
              </a:rPr>
              <a:t> phonics reading scheme. </a:t>
            </a:r>
            <a:br>
              <a:rPr lang="en-GB" sz="2400" u="sng" dirty="0">
                <a:latin typeface="+mn-lt"/>
              </a:rPr>
            </a:br>
            <a:br>
              <a:rPr lang="en-GB" sz="2400" dirty="0">
                <a:latin typeface="+mn-lt"/>
              </a:rPr>
            </a:br>
            <a:r>
              <a:rPr lang="en-GB" sz="2400" dirty="0">
                <a:latin typeface="+mn-lt"/>
              </a:rPr>
              <a:t>They will also have a </a:t>
            </a:r>
            <a:r>
              <a:rPr lang="en-GB" sz="2400" b="1" dirty="0">
                <a:latin typeface="+mn-lt"/>
              </a:rPr>
              <a:t>‘reading for pleasure’ book </a:t>
            </a:r>
            <a:r>
              <a:rPr lang="en-GB" sz="2400" dirty="0">
                <a:latin typeface="+mn-lt"/>
              </a:rPr>
              <a:t>from the library. This is a book of their choice and is designed to be read to them by an adult or read independently to encourage an enjoyment of reading.</a:t>
            </a:r>
            <a:br>
              <a:rPr lang="en-GB" sz="2400" dirty="0">
                <a:latin typeface="+mn-lt"/>
              </a:rPr>
            </a:br>
            <a:br>
              <a:rPr lang="en-GB" sz="2400" dirty="0">
                <a:latin typeface="+mn-lt"/>
              </a:rPr>
            </a:br>
            <a:r>
              <a:rPr lang="en-GB" sz="2400" dirty="0">
                <a:latin typeface="+mn-lt"/>
              </a:rPr>
              <a:t>All classes visit the school library every week, and Whitton library once a term. </a:t>
            </a:r>
            <a:endParaRPr lang="en-GB" sz="2000" dirty="0">
              <a:latin typeface="+mn-lt"/>
            </a:endParaRPr>
          </a:p>
        </p:txBody>
      </p:sp>
      <p:sp>
        <p:nvSpPr>
          <p:cNvPr id="3" name="Rectangle 2"/>
          <p:cNvSpPr/>
          <p:nvPr/>
        </p:nvSpPr>
        <p:spPr>
          <a:xfrm>
            <a:off x="556953" y="348712"/>
            <a:ext cx="11163992" cy="769441"/>
          </a:xfrm>
          <a:prstGeom prst="rect">
            <a:avLst/>
          </a:prstGeom>
          <a:solidFill>
            <a:schemeClr val="bg1">
              <a:lumMod val="85000"/>
            </a:schemeClr>
          </a:solidFill>
          <a:ln w="38100">
            <a:solidFill>
              <a:schemeClr val="tx1"/>
            </a:solidFill>
          </a:ln>
        </p:spPr>
        <p:txBody>
          <a:bodyPr wrap="square">
            <a:spAutoFit/>
          </a:bodyPr>
          <a:lstStyle/>
          <a:p>
            <a:pPr algn="ctr"/>
            <a:r>
              <a:rPr lang="en-GB" sz="4400" dirty="0"/>
              <a:t>Reading is at the heart of our curriculum</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Rectangle 4">
            <a:extLst>
              <a:ext uri="{FF2B5EF4-FFF2-40B4-BE49-F238E27FC236}">
                <a16:creationId xmlns:a16="http://schemas.microsoft.com/office/drawing/2014/main" id="{E98E96B0-BAEA-486A-B1DC-338B66EB2980}"/>
              </a:ext>
            </a:extLst>
          </p:cNvPr>
          <p:cNvSpPr/>
          <p:nvPr/>
        </p:nvSpPr>
        <p:spPr>
          <a:xfrm>
            <a:off x="556953" y="1281887"/>
            <a:ext cx="11163992" cy="407035"/>
          </a:xfrm>
          <a:prstGeom prst="rect">
            <a:avLst/>
          </a:prstGeom>
          <a:solidFill>
            <a:schemeClr val="accent4">
              <a:lumMod val="20000"/>
              <a:lumOff val="80000"/>
            </a:schemeClr>
          </a:solidFill>
        </p:spPr>
        <p:txBody>
          <a:bodyPr wrap="square">
            <a:spAutoFit/>
          </a:bodyPr>
          <a:lstStyle/>
          <a:p>
            <a:pPr algn="ctr">
              <a:lnSpc>
                <a:spcPct val="107000"/>
              </a:lnSpc>
              <a:spcAft>
                <a:spcPts val="800"/>
              </a:spcAft>
            </a:pPr>
            <a:r>
              <a:rPr lang="en-GB" sz="2000" b="1" i="1" dirty="0">
                <a:latin typeface="Calibri" panose="020F0502020204030204" pitchFamily="34" charset="0"/>
                <a:ea typeface="Calibri" panose="020F0502020204030204" pitchFamily="34" charset="0"/>
                <a:cs typeface="Times New Roman" panose="02020603050405020304" pitchFamily="18" charset="0"/>
              </a:rPr>
              <a:t>The single biggest predictor of high academic achievement is reading to children every day. </a:t>
            </a:r>
            <a:endParaRPr lang="en-GB" sz="1600" b="1"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503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175846" y="1563902"/>
            <a:ext cx="11826134" cy="4708981"/>
          </a:xfrm>
          <a:prstGeom prst="rect">
            <a:avLst/>
          </a:prstGeom>
          <a:solidFill>
            <a:schemeClr val="bg1"/>
          </a:solidFill>
          <a:ln w="38100">
            <a:solidFill>
              <a:schemeClr val="tx1"/>
            </a:solidFill>
          </a:ln>
        </p:spPr>
        <p:txBody>
          <a:bodyPr wrap="square">
            <a:spAutoFit/>
          </a:bodyPr>
          <a:lstStyle/>
          <a:p>
            <a:pPr algn="ctr"/>
            <a:r>
              <a:rPr lang="en-GB" sz="2000" dirty="0"/>
              <a:t>We are an inclusive school and work hard to foster a sense of belonging for everyone in the school community.  </a:t>
            </a:r>
          </a:p>
          <a:p>
            <a:pPr algn="ctr"/>
            <a:endParaRPr lang="en-GB" sz="2000" dirty="0"/>
          </a:p>
          <a:p>
            <a:pPr algn="ctr"/>
            <a:r>
              <a:rPr lang="en-GB" sz="2000" dirty="0"/>
              <a:t>Our size of school means that all the children are well known to staff and each other and we are able to respond to the needs and interests of our children. </a:t>
            </a:r>
          </a:p>
          <a:p>
            <a:pPr algn="ctr"/>
            <a:endParaRPr lang="en-GB" sz="2000" dirty="0"/>
          </a:p>
          <a:p>
            <a:pPr algn="ctr"/>
            <a:r>
              <a:rPr lang="en-GB" sz="2000" dirty="0"/>
              <a:t>Our curriculum has been carefully designed to reflect the make-up of our school community and to broaden children’s horizons.   We support families in need and children who are experiencing challenges, both in the short and longer term.  Children with special educational needs and disabilities are supported to make progress at a pace suitable to them and we work collaboratively with you to prepare them for the next stages of their education. </a:t>
            </a:r>
          </a:p>
          <a:p>
            <a:pPr algn="ctr"/>
            <a:endParaRPr lang="en-GB" sz="2000" dirty="0"/>
          </a:p>
          <a:p>
            <a:pPr algn="ctr"/>
            <a:r>
              <a:rPr lang="en-GB" sz="2000" dirty="0"/>
              <a:t>We celebrate diversity and are always looking for ways to develop our offer to reflect the community and children’s life experiences.  Our staff engage actively in continued professional development and work alongside outside agencies such as therapists, speech and language, social care and health workers to do the best for each child.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lumMod val="85000"/>
            </a:schemeClr>
          </a:solidFill>
          <a:ln w="38100">
            <a:solidFill>
              <a:schemeClr val="tx1"/>
            </a:solidFill>
          </a:ln>
        </p:spPr>
        <p:txBody>
          <a:bodyPr wrap="square">
            <a:spAutoFit/>
          </a:bodyPr>
          <a:lstStyle/>
          <a:p>
            <a:pPr algn="ctr"/>
            <a:r>
              <a:rPr lang="en-GB" sz="4800" dirty="0"/>
              <a:t>INCLUSION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05956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585871"/>
          </a:xfrm>
          <a:prstGeom prst="rect">
            <a:avLst/>
          </a:prstGeom>
          <a:solidFill>
            <a:schemeClr val="bg1"/>
          </a:solidFill>
          <a:ln w="38100">
            <a:solidFill>
              <a:schemeClr val="tx1"/>
            </a:solidFill>
          </a:ln>
        </p:spPr>
        <p:txBody>
          <a:bodyPr wrap="square">
            <a:spAutoFit/>
          </a:bodyPr>
          <a:lstStyle/>
          <a:p>
            <a:pPr algn="ctr"/>
            <a:r>
              <a:rPr lang="en-GB" sz="2800" dirty="0"/>
              <a:t>•	</a:t>
            </a:r>
            <a:r>
              <a:rPr lang="en-GB" sz="2400" b="1" dirty="0"/>
              <a:t>Parent interviews: </a:t>
            </a:r>
            <a:r>
              <a:rPr lang="en-GB" sz="2400" dirty="0"/>
              <a:t>the school offers two formal opportunities for parents to meet with their child’s class teacher for a 10 minute meeting, once in the autumn term and once in the spring term. </a:t>
            </a:r>
          </a:p>
          <a:p>
            <a:pPr algn="ctr"/>
            <a:r>
              <a:rPr lang="en-GB" sz="2400" dirty="0"/>
              <a:t>•	</a:t>
            </a:r>
            <a:r>
              <a:rPr lang="en-GB" sz="2400" b="1" dirty="0"/>
              <a:t>Appointments: </a:t>
            </a:r>
            <a:r>
              <a:rPr lang="en-GB" sz="2400" dirty="0"/>
              <a:t>in addition to the two formal parent interview meetings, parents are able to make appointments to see members of Bishop Perrin School staff at any time if they want to discuss any aspect of their child’s education and performance at school</a:t>
            </a:r>
          </a:p>
          <a:p>
            <a:pPr algn="ctr"/>
            <a:r>
              <a:rPr lang="en-GB" sz="2400" dirty="0"/>
              <a:t>•	</a:t>
            </a:r>
            <a:r>
              <a:rPr lang="en-GB" sz="2400" b="1" dirty="0"/>
              <a:t>Informal chat with class teacher: </a:t>
            </a:r>
            <a:r>
              <a:rPr lang="en-GB" sz="2400" dirty="0"/>
              <a:t>parents are often able to have an informal chat with their child’s class teacher at the end of the school day when the children are dismissed</a:t>
            </a:r>
          </a:p>
          <a:p>
            <a:pPr algn="ctr"/>
            <a:r>
              <a:rPr lang="en-GB" sz="2400" dirty="0"/>
              <a:t>•	</a:t>
            </a:r>
            <a:r>
              <a:rPr lang="en-GB" sz="2400" b="1" dirty="0"/>
              <a:t>End-of-year reports: </a:t>
            </a:r>
            <a:r>
              <a:rPr lang="en-GB" sz="2400" dirty="0"/>
              <a:t>in the summer term parents receive a written report detailing how their child has performed over the course of the academic year.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lumMod val="85000"/>
            </a:schemeClr>
          </a:solidFill>
          <a:ln w="38100">
            <a:solidFill>
              <a:schemeClr val="tx1"/>
            </a:solidFill>
          </a:ln>
        </p:spPr>
        <p:txBody>
          <a:bodyPr wrap="square">
            <a:spAutoFit/>
          </a:bodyPr>
          <a:lstStyle/>
          <a:p>
            <a:pPr algn="ctr"/>
            <a:r>
              <a:rPr lang="en-GB" sz="4800" dirty="0"/>
              <a:t>How is my child doing?</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771623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1768</TotalTime>
  <Words>2406</Words>
  <Application>Microsoft Office PowerPoint</Application>
  <PresentationFormat>Widescreen</PresentationFormat>
  <Paragraphs>171</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BISHOP PERRIN CoE PRIMARY SCHOOL</vt:lpstr>
      <vt:lpstr>PowerPoint Presentation</vt:lpstr>
      <vt:lpstr>PowerPoint Presentation</vt:lpstr>
      <vt:lpstr>PowerPoint Presentation</vt:lpstr>
      <vt:lpstr>PowerPoint Presentation</vt:lpstr>
      <vt:lpstr>PowerPoint Presentation</vt:lpstr>
      <vt:lpstr>Children read and are read to every day and have plenty of access to stories and books throughout the school day.   Children will have a reading practise book (book bands) which will be their weekly reading homework. This is an online book in Reception, Year 1 and beginning of Year 2, moving to physical books from Year 2 when children move on from the Little Wandle phonics reading scheme.   They will also have a ‘reading for pleasure’ book from the library. This is a book of their choice and is designed to be read to them by an adult or read independently to encourage an enjoyment of reading.  All classes visit the school library every week, and Whitton library once a term.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Volunteers</vt:lpstr>
      <vt:lpstr>PowerPoint Presentation</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RMacklearn</cp:lastModifiedBy>
  <cp:revision>119</cp:revision>
  <cp:lastPrinted>2025-09-03T17:09:58Z</cp:lastPrinted>
  <dcterms:created xsi:type="dcterms:W3CDTF">2020-09-22T11:26:01Z</dcterms:created>
  <dcterms:modified xsi:type="dcterms:W3CDTF">2025-09-04T12:18:05Z</dcterms:modified>
</cp:coreProperties>
</file>