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:go="http://customooxmlschemas.google.com/" r:id="rId7" roundtripDataSignature="AMtx7mg1VYtdL6qwoMQR4du+qrzKWOfMt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2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2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6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6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8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8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9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0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0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10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10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1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1" Type="http://schemas.openxmlformats.org/officeDocument/2006/relationships/hyperlink" Target="https://drive.google.com/drive/folders/1vD8XfkNqvHbZBSpCyiF0y-l4gmQGewx7?usp=drive_link" TargetMode="External"/><Relationship Id="rId10" Type="http://schemas.openxmlformats.org/officeDocument/2006/relationships/hyperlink" Target="https://drive.google.com/file/d/1QAZ56YYHSdmKvvnTOq9eXGIaxdihO2nk/view?usp=sharing" TargetMode="External"/><Relationship Id="rId13" Type="http://schemas.openxmlformats.org/officeDocument/2006/relationships/hyperlink" Target="https://vimeo.com/showcase/8593022?share=copy&amp;fl=sm&amp;fe=fe" TargetMode="External"/><Relationship Id="rId12" Type="http://schemas.openxmlformats.org/officeDocument/2006/relationships/hyperlink" Target="https://kr.afcinfo.org.uk/pages/community-information/information-and-advice/mental-health-support-teams-in-schools-mhst" TargetMode="Externa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6.jpg"/><Relationship Id="rId4" Type="http://schemas.openxmlformats.org/officeDocument/2006/relationships/image" Target="../media/image2.png"/><Relationship Id="rId9" Type="http://schemas.openxmlformats.org/officeDocument/2006/relationships/hyperlink" Target="https://drive.google.com/file/d/1ywhu7zyGa8BSkY8Ai9JR91NKUnAvNkfI/view?usp=sharing" TargetMode="External"/><Relationship Id="rId15" Type="http://schemas.openxmlformats.org/officeDocument/2006/relationships/image" Target="../media/image5.png"/><Relationship Id="rId14" Type="http://schemas.openxmlformats.org/officeDocument/2006/relationships/hyperlink" Target="https://docs.google.com/document/d/1QkWZTzHOZzQ_l4L1jyps3pAjabyv1VdP/edit?usp=sharing&amp;ouid=104277673473022054517&amp;rtpof=true&amp;sd=true" TargetMode="External"/><Relationship Id="rId5" Type="http://schemas.openxmlformats.org/officeDocument/2006/relationships/image" Target="../media/image4.png"/><Relationship Id="rId6" Type="http://schemas.openxmlformats.org/officeDocument/2006/relationships/image" Target="../media/image3.png"/><Relationship Id="rId7" Type="http://schemas.openxmlformats.org/officeDocument/2006/relationships/image" Target="../media/image1.png"/><Relationship Id="rId8" Type="http://schemas.openxmlformats.org/officeDocument/2006/relationships/hyperlink" Target="https://drive.google.com/file/d/1WWHtWL1-fjhhMVT24efOcMkhvGOqn-_x/view?usp=sharing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739850" y="4740650"/>
            <a:ext cx="1231451" cy="319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58925" y="232075"/>
            <a:ext cx="1473398" cy="392074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" title="rombus.png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808275" y="1057200"/>
            <a:ext cx="4038727" cy="2196977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Google Shape;57;p1" title="grey rombus.png"/>
          <p:cNvPicPr preferRelativeResize="0"/>
          <p:nvPr/>
        </p:nvPicPr>
        <p:blipFill rotWithShape="1">
          <a:blip r:embed="rId7">
            <a:alphaModFix/>
          </a:blip>
          <a:srcRect b="-12505" l="13732" r="-15908" t="1934"/>
          <a:stretch/>
        </p:blipFill>
        <p:spPr>
          <a:xfrm>
            <a:off x="302600" y="1073725"/>
            <a:ext cx="5383376" cy="3491648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"/>
          <p:cNvSpPr txBox="1"/>
          <p:nvPr/>
        </p:nvSpPr>
        <p:spPr>
          <a:xfrm>
            <a:off x="460100" y="1175675"/>
            <a:ext cx="4403700" cy="258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b="1" i="0" lang="en-GB" sz="1700" u="none" cap="none" strike="noStrike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rPr>
              <a:t>General MHST information</a:t>
            </a:r>
            <a:endParaRPr b="1" i="0" sz="1700" u="none" cap="none" strike="noStrike">
              <a:solidFill>
                <a:schemeClr val="accent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0" i="0" lang="en-GB" sz="1500" u="sng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  <a:hlinkClick r:id="rId8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MHST leaflet </a:t>
            </a:r>
            <a:r>
              <a:rPr b="0" i="0" lang="en-GB" sz="15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explaining who and what we offer</a:t>
            </a:r>
            <a:endParaRPr b="0" i="0" sz="15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0" i="0" lang="en-GB" sz="1500" u="sng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  <a:hlinkClick r:id="rId9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Self-referral for primary aged pupils</a:t>
            </a:r>
            <a:endParaRPr b="0" i="0" sz="15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0" i="0" lang="en-GB" sz="1500" u="sng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  <a:hlinkClick r:id="rId10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Self-referral for secondary school pupils</a:t>
            </a:r>
            <a:endParaRPr b="0" i="0" sz="15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0" i="0" lang="en-GB" sz="1500" u="sng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  <a:hlinkClick r:id="rId11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Leaflets on our universal groups</a:t>
            </a:r>
            <a:endParaRPr b="0" i="0" sz="15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-GB" sz="1500" u="sng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  <a:hlinkClick r:id="rId1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MHST website</a:t>
            </a:r>
            <a:endParaRPr b="0" i="0" sz="15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800"/>
              </a:spcBef>
              <a:spcAft>
                <a:spcPts val="6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-GB" sz="1500" u="sng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  <a:hlinkClick r:id="rId1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MHST video library</a:t>
            </a:r>
            <a:endParaRPr b="0" i="0" sz="15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1"/>
          <p:cNvSpPr txBox="1"/>
          <p:nvPr/>
        </p:nvSpPr>
        <p:spPr>
          <a:xfrm>
            <a:off x="4999075" y="1227038"/>
            <a:ext cx="3699300" cy="201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GB" sz="1800" u="none" cap="none" strike="noStrike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rPr>
              <a:t>Helping with…. Parent webinars (topics chosen by parents)</a:t>
            </a:r>
            <a:endParaRPr b="1" i="0" sz="1800" u="none" cap="none" strike="noStrike">
              <a:solidFill>
                <a:schemeClr val="accent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</a:pPr>
            <a:r>
              <a:rPr b="0" i="0" lang="en-GB" sz="1500" u="sng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  <a:hlinkClick r:id="rId1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Webinars: Helping Children with Series 25/26</a:t>
            </a:r>
            <a:endParaRPr b="0" i="0" sz="16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0" name="Google Shape;60;p1" title="GettyImages-1589930234 [Converted].png"/>
          <p:cNvPicPr preferRelativeResize="0"/>
          <p:nvPr/>
        </p:nvPicPr>
        <p:blipFill rotWithShape="1">
          <a:blip r:embed="rId15">
            <a:alphaModFix/>
          </a:blip>
          <a:srcRect b="0" l="0" r="0" t="0"/>
          <a:stretch/>
        </p:blipFill>
        <p:spPr>
          <a:xfrm>
            <a:off x="2783750" y="3171950"/>
            <a:ext cx="3036975" cy="1660653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1"/>
          <p:cNvSpPr txBox="1"/>
          <p:nvPr/>
        </p:nvSpPr>
        <p:spPr>
          <a:xfrm>
            <a:off x="1419500" y="527400"/>
            <a:ext cx="6595500" cy="52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b="1" i="0" lang="en-GB" sz="2700" u="none" cap="none" strike="noStrike">
                <a:solidFill>
                  <a:schemeClr val="accent6"/>
                </a:solidFill>
                <a:latin typeface="Arial"/>
                <a:ea typeface="Arial"/>
                <a:cs typeface="Arial"/>
                <a:sym typeface="Arial"/>
              </a:rPr>
              <a:t>Parents: MHST Information at a Glance</a:t>
            </a:r>
            <a:endParaRPr b="1" i="0" sz="2700" u="none" cap="none" strike="noStrike">
              <a:solidFill>
                <a:schemeClr val="accent6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