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58" r:id="rId6"/>
    <p:sldId id="260" r:id="rId7"/>
    <p:sldId id="262" r:id="rId8"/>
    <p:sldId id="261" r:id="rId9"/>
    <p:sldId id="266" r:id="rId10"/>
    <p:sldId id="265" r:id="rId11"/>
    <p:sldId id="267" r:id="rId12"/>
    <p:sldId id="270" r:id="rId13"/>
    <p:sldId id="263" r:id="rId14"/>
    <p:sldId id="264" r:id="rId15"/>
    <p:sldId id="276" r:id="rId16"/>
    <p:sldId id="278"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08/09/2025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08/09/2025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08/09/2025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08/09/2025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08/09/2025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08/09/2025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08/09/2025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08/09/2025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08/09/2025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08/09/2025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08/09/2025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08/09/2025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shopperrin.richmond.sch.uk/parents/parent-forum"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purplemash.com/login/" TargetMode="External"/><Relationship Id="rId2" Type="http://schemas.openxmlformats.org/officeDocument/2006/relationships/hyperlink" Target="https://login.mathletics.com/"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www.thenational.academy/" TargetMode="External"/><Relationship Id="rId4" Type="http://schemas.openxmlformats.org/officeDocument/2006/relationships/hyperlink" Target="https://www.bbc.co.uk/bitesize/primar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bishopperrin.richmond.sch.uk/" TargetMode="External"/><Relationship Id="rId2" Type="http://schemas.openxmlformats.org/officeDocument/2006/relationships/hyperlink" Target="https://www.bishopperrin.richmond.sch.uk/ckfinder/userfiles/files/Bishop%20Perrin%20School%20Home%20School%20Agreement%20-%20February%202025(1).pdf"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ishopperrin.richmond.sch.uk/ckfinder/userfiles/files/Policies/Attendance%20Policy%20Feb%202023.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ittlewandlelettersandsounds.org.uk/resources/for-parents/"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1805854"/>
          </a:xfrm>
          <a:solidFill>
            <a:schemeClr val="bg1"/>
          </a:solidFill>
          <a:ln w="57150">
            <a:solidFill>
              <a:schemeClr val="tx1"/>
            </a:solidFill>
          </a:ln>
        </p:spPr>
        <p:txBody>
          <a:bodyPr>
            <a:noAutofit/>
          </a:bodyPr>
          <a:lstStyle/>
          <a:p>
            <a:r>
              <a:rPr lang="en-GB" sz="6600" dirty="0"/>
              <a:t>BISHOP PERRIN PRIMARY SCHOOL</a:t>
            </a:r>
          </a:p>
        </p:txBody>
      </p:sp>
      <p:sp>
        <p:nvSpPr>
          <p:cNvPr id="3" name="Subtitle 2"/>
          <p:cNvSpPr>
            <a:spLocks noGrp="1"/>
          </p:cNvSpPr>
          <p:nvPr>
            <p:ph type="subTitle" idx="1"/>
          </p:nvPr>
        </p:nvSpPr>
        <p:spPr>
          <a:xfrm>
            <a:off x="424067" y="5063457"/>
            <a:ext cx="11343860" cy="1626667"/>
          </a:xfrm>
          <a:solidFill>
            <a:schemeClr val="bg1"/>
          </a:solidFill>
          <a:ln w="57150">
            <a:solidFill>
              <a:schemeClr val="tx1"/>
            </a:solidFill>
          </a:ln>
        </p:spPr>
        <p:txBody>
          <a:bodyPr>
            <a:noAutofit/>
          </a:bodyPr>
          <a:lstStyle/>
          <a:p>
            <a:r>
              <a:rPr lang="en-GB" sz="4800" dirty="0"/>
              <a:t>YEAR 2 PARENT INFORMATION MEETING</a:t>
            </a:r>
          </a:p>
          <a:p>
            <a:r>
              <a:rPr lang="en-GB" sz="4800" dirty="0"/>
              <a:t>September 2025</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969" y="2345342"/>
            <a:ext cx="1567183" cy="1626667"/>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4068" y="4135348"/>
            <a:ext cx="11343859" cy="681128"/>
          </a:xfrm>
          <a:prstGeom prst="rect">
            <a:avLst/>
          </a:prstGeom>
          <a:solidFill>
            <a:schemeClr val="bg1"/>
          </a:solidFill>
          <a:ln w="5715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Tree>
    <p:extLst>
      <p:ext uri="{BB962C8B-B14F-4D97-AF65-F5344CB8AC3E}">
        <p14:creationId xmlns:p14="http://schemas.microsoft.com/office/powerpoint/2010/main" val="3453811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459907"/>
          </a:xfrm>
          <a:solidFill>
            <a:schemeClr val="bg1"/>
          </a:solidFill>
          <a:ln w="38100">
            <a:solidFill>
              <a:schemeClr val="tx1"/>
            </a:solidFill>
          </a:ln>
        </p:spPr>
        <p:txBody>
          <a:bodyPr>
            <a:noAutofit/>
          </a:bodyPr>
          <a:lstStyle/>
          <a:p>
            <a:r>
              <a:rPr lang="en-GB" sz="1800" dirty="0"/>
              <a:t>At Bishop Perrin School,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a:t>
            </a:r>
            <a:br>
              <a:rPr lang="en-GB" sz="1800" dirty="0"/>
            </a:br>
            <a:r>
              <a:rPr lang="en-GB" sz="1800" dirty="0"/>
              <a:t>High quality feedback and addressing of misconceptions are covered through marking and teacher interaction.</a:t>
            </a:r>
            <a:br>
              <a:rPr lang="en-GB" sz="1800" dirty="0"/>
            </a:br>
            <a:br>
              <a:rPr lang="en-GB" sz="1800" dirty="0"/>
            </a:br>
            <a:r>
              <a:rPr lang="en-GB" sz="1800" dirty="0"/>
              <a:t>There are lots of opportunity to practise inside and outside of the daily maths lesson to develop fluency and consolidate pupils’ learning.  Children are taught fluency in number which is applied in reasoning and problem solving contexts which are accessible to all.  </a:t>
            </a:r>
            <a:br>
              <a:rPr lang="en-GB" sz="1800" dirty="0"/>
            </a:br>
            <a:br>
              <a:rPr lang="en-GB" sz="1800" dirty="0"/>
            </a:br>
            <a:r>
              <a:rPr lang="en-GB" sz="1800" dirty="0"/>
              <a:t>Precise mathematical language and specific vocabulary is modelled and encouraged in children when talking with their peers, giving explanations and recording their ideas.</a:t>
            </a: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Maths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5" y="5001875"/>
            <a:ext cx="10655531" cy="923330"/>
          </a:xfrm>
          <a:prstGeom prst="rect">
            <a:avLst/>
          </a:prstGeom>
          <a:solidFill>
            <a:schemeClr val="bg1"/>
          </a:solidFill>
          <a:ln w="38100">
            <a:solidFill>
              <a:schemeClr val="tx1"/>
            </a:solidFill>
          </a:ln>
        </p:spPr>
        <p:txBody>
          <a:bodyPr wrap="square" rtlCol="0">
            <a:spAutoFit/>
          </a:bodyPr>
          <a:lstStyle/>
          <a:p>
            <a:endParaRPr lang="en-GB" dirty="0">
              <a:solidFill>
                <a:srgbClr val="FF0000"/>
              </a:solidFill>
            </a:endParaRPr>
          </a:p>
          <a:p>
            <a:r>
              <a:rPr lang="en-GB" dirty="0"/>
              <a:t>Children will be expected to complete their Mathletics homework to consolidate their learning in class.</a:t>
            </a:r>
          </a:p>
          <a:p>
            <a:r>
              <a:rPr lang="en-GB" dirty="0">
                <a:solidFill>
                  <a:srgbClr val="FF0000"/>
                </a:solidFill>
              </a:rPr>
              <a:t>.</a:t>
            </a:r>
          </a:p>
        </p:txBody>
      </p:sp>
    </p:spTree>
    <p:extLst>
      <p:ext uri="{BB962C8B-B14F-4D97-AF65-F5344CB8AC3E}">
        <p14:creationId xmlns:p14="http://schemas.microsoft.com/office/powerpoint/2010/main" val="3411898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459907"/>
          </a:xfrm>
          <a:solidFill>
            <a:schemeClr val="bg1"/>
          </a:solidFill>
          <a:ln w="38100">
            <a:solidFill>
              <a:schemeClr val="tx1"/>
            </a:solidFill>
          </a:ln>
        </p:spPr>
        <p:txBody>
          <a:bodyPr>
            <a:noAutofit/>
          </a:bodyPr>
          <a:lstStyle/>
          <a:p>
            <a:r>
              <a:rPr lang="en-GB" sz="2400" dirty="0"/>
              <a:t>As well as English and maths, children at Bishop Perrin Primary School participate in weekly lessons of art, computing, design and technology, Spanish, geography, history, music, PE, PSHE and science. </a:t>
            </a:r>
            <a:br>
              <a:rPr lang="en-GB" sz="2400" dirty="0"/>
            </a:br>
            <a:br>
              <a:rPr lang="en-GB" sz="2400" dirty="0"/>
            </a:br>
            <a:r>
              <a:rPr lang="en-GB" sz="2400" dirty="0"/>
              <a:t>Our curriculum is designed to be taught through half-termly themes.  Year 2 are currently studying the continents of the world, what they are called and where to find them.  Our theme is called, “It’s a small world.” The details for this and every theme are in the curriculum information sheet which is available on the learning page of the school website.</a:t>
            </a:r>
            <a:endParaRPr lang="en-GB" sz="24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Foundation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112327"/>
            <a:ext cx="10655531" cy="1200329"/>
          </a:xfrm>
          <a:prstGeom prst="rect">
            <a:avLst/>
          </a:prstGeom>
          <a:solidFill>
            <a:schemeClr val="bg1"/>
          </a:solidFill>
          <a:ln w="38100">
            <a:solidFill>
              <a:schemeClr val="tx1"/>
            </a:solidFill>
          </a:ln>
        </p:spPr>
        <p:txBody>
          <a:bodyPr wrap="square" rtlCol="0">
            <a:spAutoFit/>
          </a:bodyPr>
          <a:lstStyle/>
          <a:p>
            <a:r>
              <a:rPr lang="en-GB" dirty="0"/>
              <a:t>Foundation subjects are so important for the children in ensuring that they receive a broad and balanced curriculum.  All foundation subjects will cover the objectives set for that term, in some cases combining learning objectives so that full coverage is achieved.</a:t>
            </a:r>
          </a:p>
          <a:p>
            <a:r>
              <a:rPr lang="en-GB" dirty="0"/>
              <a:t>You may wish to read some books with your child that are linked to the current theme.</a:t>
            </a:r>
          </a:p>
        </p:txBody>
      </p:sp>
    </p:spTree>
    <p:extLst>
      <p:ext uri="{BB962C8B-B14F-4D97-AF65-F5344CB8AC3E}">
        <p14:creationId xmlns:p14="http://schemas.microsoft.com/office/powerpoint/2010/main" val="3666102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5014387"/>
          </a:xfrm>
          <a:solidFill>
            <a:schemeClr val="bg1"/>
          </a:solidFill>
          <a:ln w="38100">
            <a:solidFill>
              <a:schemeClr val="tx1"/>
            </a:solidFill>
          </a:ln>
        </p:spPr>
        <p:txBody>
          <a:bodyPr>
            <a:noAutofit/>
          </a:bodyPr>
          <a:lstStyle/>
          <a:p>
            <a:r>
              <a:rPr lang="en-GB" sz="2000" dirty="0"/>
              <a:t>SATS no longer taking place in Year 2, however we will continue to follow our schools assessment policy. The children will still be assessed in the following ways:</a:t>
            </a:r>
            <a:br>
              <a:rPr lang="en-GB" sz="2000" dirty="0"/>
            </a:br>
            <a:br>
              <a:rPr lang="en-GB" sz="2000" dirty="0"/>
            </a:br>
            <a:br>
              <a:rPr lang="en-GB" sz="2000" dirty="0"/>
            </a:br>
            <a:r>
              <a:rPr lang="en-GB" sz="2000" dirty="0"/>
              <a:t>The tests are:</a:t>
            </a:r>
            <a:br>
              <a:rPr lang="en-GB" sz="2000" dirty="0"/>
            </a:br>
            <a:r>
              <a:rPr lang="en-GB" sz="2000" dirty="0"/>
              <a:t>2 Reading tests</a:t>
            </a:r>
            <a:br>
              <a:rPr lang="en-GB" sz="2000" dirty="0"/>
            </a:br>
            <a:r>
              <a:rPr lang="en-GB" sz="2000" dirty="0"/>
              <a:t>1 Spelling test</a:t>
            </a:r>
            <a:br>
              <a:rPr lang="en-GB" sz="2000" dirty="0"/>
            </a:br>
            <a:r>
              <a:rPr lang="en-GB" sz="2000" dirty="0"/>
              <a:t>1 Arithmetic test</a:t>
            </a:r>
            <a:br>
              <a:rPr lang="en-GB" sz="2000" dirty="0"/>
            </a:br>
            <a:r>
              <a:rPr lang="en-GB" sz="2000" dirty="0"/>
              <a:t>1 Maths Reasoning test</a:t>
            </a:r>
            <a:br>
              <a:rPr lang="en-GB" sz="2000" dirty="0"/>
            </a:br>
            <a:r>
              <a:rPr lang="en-GB" sz="2000" dirty="0"/>
              <a:t>Writing – assessed by the teacher from independent writing tasks</a:t>
            </a:r>
            <a:br>
              <a:rPr lang="en-GB" sz="2000" dirty="0"/>
            </a:br>
            <a:br>
              <a:rPr lang="en-GB" sz="2000" dirty="0"/>
            </a:br>
            <a:endParaRPr lang="en-GB" sz="20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Assessment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Tree>
    <p:extLst>
      <p:ext uri="{BB962C8B-B14F-4D97-AF65-F5344CB8AC3E}">
        <p14:creationId xmlns:p14="http://schemas.microsoft.com/office/powerpoint/2010/main" val="304314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Homework</a:t>
            </a:r>
          </a:p>
        </p:txBody>
      </p:sp>
      <p:sp>
        <p:nvSpPr>
          <p:cNvPr id="4" name="Rectangle 3"/>
          <p:cNvSpPr/>
          <p:nvPr/>
        </p:nvSpPr>
        <p:spPr>
          <a:xfrm>
            <a:off x="838200" y="1693361"/>
            <a:ext cx="10515600" cy="4893647"/>
          </a:xfrm>
          <a:prstGeom prst="rect">
            <a:avLst/>
          </a:prstGeom>
          <a:solidFill>
            <a:schemeClr val="bg1"/>
          </a:solidFill>
          <a:ln w="38100">
            <a:solidFill>
              <a:schemeClr val="tx1"/>
            </a:solidFill>
          </a:ln>
        </p:spPr>
        <p:txBody>
          <a:bodyPr wrap="square">
            <a:spAutoFit/>
          </a:bodyPr>
          <a:lstStyle/>
          <a:p>
            <a:r>
              <a:rPr lang="en-GB" sz="2400" dirty="0"/>
              <a:t>Homework is important in consolidating learning undertaken in school and extending children’s understanding.  Please ensure that your child completes any homework tasks set.</a:t>
            </a:r>
          </a:p>
          <a:p>
            <a:endParaRPr lang="en-GB" sz="2400" dirty="0"/>
          </a:p>
          <a:p>
            <a:endParaRPr lang="en-GB" sz="2400" dirty="0"/>
          </a:p>
          <a:p>
            <a:r>
              <a:rPr lang="en-GB" sz="2400" u="sng" dirty="0"/>
              <a:t>Year 2 Homework </a:t>
            </a:r>
          </a:p>
          <a:p>
            <a:r>
              <a:rPr lang="en-GB" sz="2400" dirty="0"/>
              <a:t>Weekly tasks will be </a:t>
            </a:r>
            <a:r>
              <a:rPr lang="en-GB" sz="2400" dirty="0">
                <a:solidFill>
                  <a:srgbClr val="FF0000"/>
                </a:solidFill>
              </a:rPr>
              <a:t>handwriting,  spelling (Purple Mash activity),  Mathletics and reading</a:t>
            </a:r>
            <a:r>
              <a:rPr lang="en-GB" sz="2400" dirty="0"/>
              <a:t>.</a:t>
            </a:r>
          </a:p>
          <a:p>
            <a:r>
              <a:rPr lang="en-GB" sz="2400" dirty="0"/>
              <a:t>All homework is set on </a:t>
            </a:r>
            <a:r>
              <a:rPr lang="en-GB" sz="2400" dirty="0">
                <a:solidFill>
                  <a:srgbClr val="FF0000"/>
                </a:solidFill>
              </a:rPr>
              <a:t>Monday </a:t>
            </a:r>
            <a:r>
              <a:rPr lang="en-GB" sz="2400" dirty="0"/>
              <a:t>and handwriting books will be collected in on </a:t>
            </a:r>
            <a:r>
              <a:rPr lang="en-GB" sz="2400" dirty="0">
                <a:solidFill>
                  <a:srgbClr val="FF0000"/>
                </a:solidFill>
              </a:rPr>
              <a:t>Friday</a:t>
            </a:r>
            <a:r>
              <a:rPr lang="en-GB" sz="2400" dirty="0"/>
              <a:t>.</a:t>
            </a:r>
          </a:p>
          <a:p>
            <a:r>
              <a:rPr lang="en-GB" sz="2400" dirty="0"/>
              <a:t>A new reading practise book will be assigned on a </a:t>
            </a:r>
            <a:r>
              <a:rPr lang="en-GB" sz="2400" dirty="0">
                <a:solidFill>
                  <a:srgbClr val="FF0000"/>
                </a:solidFill>
              </a:rPr>
              <a:t>Friday</a:t>
            </a:r>
            <a:r>
              <a:rPr lang="en-GB" sz="2400" dirty="0"/>
              <a:t>. Children should practise their reading at home by an adult or older sibling at least five times a week for about 5 - 10 minutes each time.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93199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241068"/>
            <a:ext cx="10993582" cy="722013"/>
          </a:xfrm>
          <a:solidFill>
            <a:schemeClr val="bg1"/>
          </a:solidFill>
          <a:ln w="38100">
            <a:solidFill>
              <a:schemeClr val="tx1"/>
            </a:solidFill>
          </a:ln>
        </p:spPr>
        <p:txBody>
          <a:bodyPr>
            <a:normAutofit/>
          </a:bodyPr>
          <a:lstStyle/>
          <a:p>
            <a:pPr algn="ctr"/>
            <a:r>
              <a:rPr lang="en-GB" sz="4000" b="1" dirty="0"/>
              <a:t>Other Information</a:t>
            </a:r>
          </a:p>
        </p:txBody>
      </p:sp>
      <p:sp>
        <p:nvSpPr>
          <p:cNvPr id="3" name="Rectangle 2"/>
          <p:cNvSpPr/>
          <p:nvPr/>
        </p:nvSpPr>
        <p:spPr>
          <a:xfrm>
            <a:off x="332509" y="1164301"/>
            <a:ext cx="11471564" cy="4293483"/>
          </a:xfrm>
          <a:prstGeom prst="rect">
            <a:avLst/>
          </a:prstGeom>
          <a:solidFill>
            <a:schemeClr val="bg1"/>
          </a:solidFill>
          <a:ln w="38100">
            <a:solidFill>
              <a:schemeClr val="tx1"/>
            </a:solidFill>
          </a:ln>
        </p:spPr>
        <p:txBody>
          <a:bodyPr wrap="square">
            <a:spAutoFit/>
          </a:bodyPr>
          <a:lstStyle/>
          <a:p>
            <a:endParaRPr lang="en-GB" sz="1000" dirty="0"/>
          </a:p>
          <a:p>
            <a:r>
              <a:rPr lang="en-GB" sz="2000" dirty="0"/>
              <a:t>You are welcome to make appointments to talk to teachers to discuss any concerns.  The end of the school day is better as teachers are preparing for the school day and attending briefings in the morning.</a:t>
            </a:r>
          </a:p>
          <a:p>
            <a:endParaRPr lang="en-GB" sz="1100" dirty="0"/>
          </a:p>
          <a:p>
            <a:r>
              <a:rPr lang="en-GB" sz="2000" dirty="0"/>
              <a:t>Please ensure that you read the school newsletter every week as it contains all the vital information that you need.  The current and previous newsletters are also available on the school website.</a:t>
            </a:r>
          </a:p>
          <a:p>
            <a:endParaRPr lang="en-GB" sz="1100" dirty="0"/>
          </a:p>
          <a:p>
            <a:r>
              <a:rPr lang="en-GB" sz="2000" dirty="0"/>
              <a:t>We are always happy to welcome parent volunteers into school. Please let your child’s class teacher know if this is something you would be interested in doing.  </a:t>
            </a:r>
          </a:p>
          <a:p>
            <a:endParaRPr lang="en-GB" sz="1100" dirty="0"/>
          </a:p>
          <a:p>
            <a:r>
              <a:rPr lang="en-GB" sz="2000" dirty="0"/>
              <a:t>We are striving to encourage children to become more responsible for their belongings and independent – please support us in this by encouraging your child to dress/undress themselves, remember when they have a message for the teacher, carrying their own belongings and when to hand in homework.</a:t>
            </a:r>
          </a:p>
          <a:p>
            <a:endParaRPr lang="en-GB" sz="2000" dirty="0"/>
          </a:p>
          <a:p>
            <a:r>
              <a:rPr lang="en-GB" sz="2000" dirty="0"/>
              <a:t>Please ensure all items your child wears / brings to school has their name on. </a:t>
            </a:r>
          </a:p>
          <a:p>
            <a:endParaRPr lang="en-GB" sz="1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6" y="134149"/>
            <a:ext cx="692995" cy="672186"/>
          </a:xfrm>
          <a:prstGeom prst="rect">
            <a:avLst/>
          </a:prstGeom>
          <a:ln w="28575">
            <a:solidFill>
              <a:schemeClr val="tx1"/>
            </a:solidFill>
          </a:ln>
        </p:spPr>
      </p:pic>
    </p:spTree>
    <p:extLst>
      <p:ext uri="{BB962C8B-B14F-4D97-AF65-F5344CB8AC3E}">
        <p14:creationId xmlns:p14="http://schemas.microsoft.com/office/powerpoint/2010/main" val="2670506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916" y="591151"/>
            <a:ext cx="11103322" cy="820597"/>
          </a:xfrm>
          <a:solidFill>
            <a:schemeClr val="bg1"/>
          </a:solidFill>
          <a:ln w="38100">
            <a:solidFill>
              <a:schemeClr val="tx1"/>
            </a:solidFill>
          </a:ln>
        </p:spPr>
        <p:txBody>
          <a:bodyPr/>
          <a:lstStyle/>
          <a:p>
            <a:pPr algn="ctr"/>
            <a:r>
              <a:rPr lang="en-GB" b="1" dirty="0"/>
              <a:t>Parent Volunteers</a:t>
            </a:r>
          </a:p>
        </p:txBody>
      </p:sp>
      <p:sp>
        <p:nvSpPr>
          <p:cNvPr id="4" name="Rectangle 3"/>
          <p:cNvSpPr/>
          <p:nvPr/>
        </p:nvSpPr>
        <p:spPr>
          <a:xfrm>
            <a:off x="620916" y="1827168"/>
            <a:ext cx="11188419" cy="4832092"/>
          </a:xfrm>
          <a:prstGeom prst="rect">
            <a:avLst/>
          </a:prstGeom>
          <a:solidFill>
            <a:schemeClr val="bg1"/>
          </a:solidFill>
          <a:ln w="38100">
            <a:solidFill>
              <a:schemeClr val="tx1"/>
            </a:solidFill>
          </a:ln>
        </p:spPr>
        <p:txBody>
          <a:bodyPr wrap="square">
            <a:spAutoFit/>
          </a:bodyPr>
          <a:lstStyle/>
          <a:p>
            <a:r>
              <a:rPr lang="en-GB" sz="2200" dirty="0"/>
              <a:t>Parent volunteers play a valuable role in supporting children with their learning and facilitating wider school experiences. We warmly welcome you to offer your support  in whichever way you can.</a:t>
            </a:r>
          </a:p>
          <a:p>
            <a:endParaRPr lang="en-GB" sz="2200" dirty="0"/>
          </a:p>
          <a:p>
            <a:r>
              <a:rPr lang="en-GB" sz="2200" b="1" dirty="0"/>
              <a:t>Some of the ways you can get involved in school life:</a:t>
            </a:r>
          </a:p>
          <a:p>
            <a:pPr marL="342900" indent="-342900">
              <a:buFont typeface="Arial" panose="020B0604020202020204" pitchFamily="34" charset="0"/>
              <a:buChar char="•"/>
            </a:pPr>
            <a:r>
              <a:rPr lang="en-GB" sz="2200" dirty="0"/>
              <a:t>Volunteer in class – please contact your child’s class teacher directly to discuss ways in which you can help and to arrange a suitable time to come in </a:t>
            </a:r>
          </a:p>
          <a:p>
            <a:pPr marL="342900" indent="-342900">
              <a:buFont typeface="Arial" panose="020B0604020202020204" pitchFamily="34" charset="0"/>
              <a:buChar char="•"/>
            </a:pPr>
            <a:r>
              <a:rPr lang="en-GB" sz="2200" dirty="0"/>
              <a:t>Contact the school office to volunteer as a weekly volunteer to help with children across KS1or KS2 with their reading or with KS2 practising their times tables</a:t>
            </a:r>
          </a:p>
          <a:p>
            <a:pPr marL="342900" indent="-342900">
              <a:buFont typeface="Arial" panose="020B0604020202020204" pitchFamily="34" charset="0"/>
              <a:buChar char="•"/>
            </a:pPr>
            <a:r>
              <a:rPr lang="en-GB" sz="2200" dirty="0"/>
              <a:t>Volunteer your time with the School Association. Go along and see what they have planned for the year and how you can help.</a:t>
            </a:r>
          </a:p>
          <a:p>
            <a:pPr marL="342900" indent="-342900">
              <a:buFont typeface="Arial" panose="020B0604020202020204" pitchFamily="34" charset="0"/>
              <a:buChar char="•"/>
            </a:pPr>
            <a:r>
              <a:rPr lang="en-GB" sz="2200" dirty="0"/>
              <a:t>Volunteer to help on a school visit. Please let the office or your child’s class teacher know if you would like to accompany the class on these visits.</a:t>
            </a:r>
          </a:p>
          <a:p>
            <a:pPr marL="342900" indent="-342900">
              <a:buFont typeface="Arial" panose="020B0604020202020204" pitchFamily="34" charset="0"/>
              <a:buChar char="•"/>
            </a:pPr>
            <a:r>
              <a:rPr lang="en-GB" sz="2200" dirty="0"/>
              <a:t>Volunteer to help to walk to church / library with your child’s class.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0619" y="131852"/>
            <a:ext cx="846000" cy="820597"/>
          </a:xfrm>
          <a:prstGeom prst="rect">
            <a:avLst/>
          </a:prstGeom>
          <a:ln w="28575">
            <a:solidFill>
              <a:schemeClr val="tx1"/>
            </a:solidFill>
          </a:ln>
        </p:spPr>
      </p:pic>
    </p:spTree>
    <p:extLst>
      <p:ext uri="{BB962C8B-B14F-4D97-AF65-F5344CB8AC3E}">
        <p14:creationId xmlns:p14="http://schemas.microsoft.com/office/powerpoint/2010/main" val="1908025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78" y="87147"/>
            <a:ext cx="11188419" cy="558982"/>
          </a:xfrm>
          <a:solidFill>
            <a:schemeClr val="bg1"/>
          </a:solidFill>
          <a:ln w="38100">
            <a:solidFill>
              <a:schemeClr val="tx1"/>
            </a:solidFill>
          </a:ln>
        </p:spPr>
        <p:txBody>
          <a:bodyPr>
            <a:noAutofit/>
          </a:bodyPr>
          <a:lstStyle/>
          <a:p>
            <a:pPr algn="ctr"/>
            <a:r>
              <a:rPr lang="en-GB" sz="4000" b="1" dirty="0"/>
              <a:t>Parent Representatives</a:t>
            </a:r>
          </a:p>
        </p:txBody>
      </p:sp>
      <p:sp>
        <p:nvSpPr>
          <p:cNvPr id="4" name="Rectangle 3"/>
          <p:cNvSpPr/>
          <p:nvPr/>
        </p:nvSpPr>
        <p:spPr>
          <a:xfrm>
            <a:off x="165378" y="778599"/>
            <a:ext cx="11861235" cy="400110"/>
          </a:xfrm>
          <a:prstGeom prst="rect">
            <a:avLst/>
          </a:prstGeom>
          <a:solidFill>
            <a:schemeClr val="bg1"/>
          </a:solidFill>
          <a:ln w="38100">
            <a:solidFill>
              <a:schemeClr val="tx1"/>
            </a:solidFill>
          </a:ln>
        </p:spPr>
        <p:txBody>
          <a:bodyPr wrap="square">
            <a:spAutoFit/>
          </a:bodyPr>
          <a:lstStyle/>
          <a:p>
            <a:r>
              <a:rPr lang="en-GB" sz="2000" dirty="0"/>
              <a:t>Parent Reps are an important part of school life. We have two different types of Parent Representatives.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3757" y="87147"/>
            <a:ext cx="712857" cy="691452"/>
          </a:xfrm>
          <a:prstGeom prst="rect">
            <a:avLst/>
          </a:prstGeom>
          <a:ln w="28575">
            <a:solidFill>
              <a:schemeClr val="tx1"/>
            </a:solidFill>
          </a:ln>
        </p:spPr>
      </p:pic>
      <p:sp>
        <p:nvSpPr>
          <p:cNvPr id="6" name="Rectangle 5">
            <a:extLst>
              <a:ext uri="{FF2B5EF4-FFF2-40B4-BE49-F238E27FC236}">
                <a16:creationId xmlns:a16="http://schemas.microsoft.com/office/drawing/2014/main" id="{7E73649A-44CB-474E-9BAC-B3230172CFC9}"/>
              </a:ext>
            </a:extLst>
          </p:cNvPr>
          <p:cNvSpPr/>
          <p:nvPr/>
        </p:nvSpPr>
        <p:spPr>
          <a:xfrm>
            <a:off x="165378" y="1311179"/>
            <a:ext cx="11861235" cy="2862322"/>
          </a:xfrm>
          <a:prstGeom prst="rect">
            <a:avLst/>
          </a:prstGeom>
          <a:solidFill>
            <a:schemeClr val="bg1"/>
          </a:solidFill>
          <a:ln w="38100">
            <a:solidFill>
              <a:schemeClr val="tx1"/>
            </a:solidFill>
          </a:ln>
        </p:spPr>
        <p:txBody>
          <a:bodyPr wrap="square">
            <a:spAutoFit/>
          </a:bodyPr>
          <a:lstStyle/>
          <a:p>
            <a:r>
              <a:rPr lang="en-GB" b="1" u="sng" dirty="0"/>
              <a:t>PARENT FORUM</a:t>
            </a:r>
          </a:p>
          <a:p>
            <a:r>
              <a:rPr lang="en-GB" dirty="0"/>
              <a:t>The Parent Forum is a means of providing an additional mechanism for parents and carers to provide ideas and make suggestions outside of the annual parent survey. The forum meets with the Headteacher once a term, with representatives from each class who present any matters arising on behalf of the parents in their child’s class. If you would like to be involved in the Parent Forum for 2025 – 26 we would love to hear from you, please talk to Miss </a:t>
            </a:r>
            <a:r>
              <a:rPr lang="en-GB" dirty="0" err="1"/>
              <a:t>Macklearn</a:t>
            </a:r>
            <a:r>
              <a:rPr lang="en-GB" dirty="0"/>
              <a:t>.</a:t>
            </a:r>
          </a:p>
          <a:p>
            <a:endParaRPr lang="en-GB" dirty="0"/>
          </a:p>
          <a:p>
            <a:r>
              <a:rPr lang="en-GB" dirty="0"/>
              <a:t>We are currently looking for a new Chair for the Parent Forum – if this is something you might be interested in, please talk to Miss </a:t>
            </a:r>
            <a:r>
              <a:rPr lang="en-GB" dirty="0" err="1"/>
              <a:t>Macklearn</a:t>
            </a:r>
            <a:r>
              <a:rPr lang="en-GB" dirty="0"/>
              <a:t>.</a:t>
            </a:r>
          </a:p>
          <a:p>
            <a:endParaRPr lang="en-GB" dirty="0"/>
          </a:p>
          <a:p>
            <a:r>
              <a:rPr lang="en-GB" dirty="0"/>
              <a:t>For more information about the Parent Forum, please see our </a:t>
            </a:r>
            <a:r>
              <a:rPr lang="en-GB" dirty="0">
                <a:hlinkClick r:id="rId3"/>
              </a:rPr>
              <a:t>school website</a:t>
            </a:r>
            <a:r>
              <a:rPr lang="en-GB" dirty="0"/>
              <a:t>. </a:t>
            </a:r>
          </a:p>
        </p:txBody>
      </p:sp>
      <p:sp>
        <p:nvSpPr>
          <p:cNvPr id="7" name="Rectangle 6">
            <a:extLst>
              <a:ext uri="{FF2B5EF4-FFF2-40B4-BE49-F238E27FC236}">
                <a16:creationId xmlns:a16="http://schemas.microsoft.com/office/drawing/2014/main" id="{5E34076B-37CD-487C-B365-598EFD696F57}"/>
              </a:ext>
            </a:extLst>
          </p:cNvPr>
          <p:cNvSpPr/>
          <p:nvPr/>
        </p:nvSpPr>
        <p:spPr>
          <a:xfrm>
            <a:off x="165378" y="4305971"/>
            <a:ext cx="11861235" cy="2308324"/>
          </a:xfrm>
          <a:prstGeom prst="rect">
            <a:avLst/>
          </a:prstGeom>
          <a:solidFill>
            <a:schemeClr val="bg1"/>
          </a:solidFill>
          <a:ln w="38100">
            <a:solidFill>
              <a:schemeClr val="tx1"/>
            </a:solidFill>
          </a:ln>
        </p:spPr>
        <p:txBody>
          <a:bodyPr wrap="square">
            <a:spAutoFit/>
          </a:bodyPr>
          <a:lstStyle/>
          <a:p>
            <a:r>
              <a:rPr lang="en-GB" b="1" u="sng" dirty="0"/>
              <a:t>SCHOOL ASSOCIATION</a:t>
            </a:r>
          </a:p>
          <a:p>
            <a:r>
              <a:rPr lang="en-GB" dirty="0"/>
              <a:t>The SA exists to provide closer links between home and school and it is an excellent way to bring staff, parents, carers and friends together socially in support of the school, working towards a common goal. </a:t>
            </a:r>
          </a:p>
          <a:p>
            <a:endParaRPr lang="en-GB" dirty="0"/>
          </a:p>
          <a:p>
            <a:r>
              <a:rPr lang="en-GB" dirty="0"/>
              <a:t>All parents and members of the school community are encouraged to get involved, even if they only have a small amount of time available. All families are automatically members of the SA when their child joins our school. Members have the right to attend and vote at General Meetings, to receive communications and updates regarding the Association's activities. If you are interested in being a volunteer for the SA, or being a class rep, please go along to the AGM which is usually held in October. </a:t>
            </a:r>
          </a:p>
        </p:txBody>
      </p:sp>
    </p:spTree>
    <p:extLst>
      <p:ext uri="{BB962C8B-B14F-4D97-AF65-F5344CB8AC3E}">
        <p14:creationId xmlns:p14="http://schemas.microsoft.com/office/powerpoint/2010/main" val="4265502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Useful Sites to Support Learning</a:t>
            </a:r>
          </a:p>
        </p:txBody>
      </p:sp>
      <p:sp>
        <p:nvSpPr>
          <p:cNvPr id="4" name="Rectangle 3"/>
          <p:cNvSpPr/>
          <p:nvPr/>
        </p:nvSpPr>
        <p:spPr>
          <a:xfrm>
            <a:off x="838200" y="1693361"/>
            <a:ext cx="10515600" cy="1200329"/>
          </a:xfrm>
          <a:prstGeom prst="rect">
            <a:avLst/>
          </a:prstGeom>
          <a:solidFill>
            <a:schemeClr val="bg1"/>
          </a:solidFill>
          <a:ln w="38100">
            <a:solidFill>
              <a:schemeClr val="tx1"/>
            </a:solidFill>
          </a:ln>
        </p:spPr>
        <p:txBody>
          <a:bodyPr wrap="square">
            <a:spAutoFit/>
          </a:bodyPr>
          <a:lstStyle/>
          <a:p>
            <a:r>
              <a:rPr lang="en-GB">
                <a:hlinkClick r:id="rId2"/>
              </a:rPr>
              <a:t>https://login.mathletics.com/</a:t>
            </a:r>
            <a:endParaRPr lang="en-GB"/>
          </a:p>
          <a:p>
            <a:r>
              <a:rPr lang="en-GB">
                <a:hlinkClick r:id="rId3"/>
              </a:rPr>
              <a:t>https://www.purplemash.com/login/</a:t>
            </a:r>
            <a:endParaRPr lang="en-GB"/>
          </a:p>
          <a:p>
            <a:r>
              <a:rPr lang="en-GB">
                <a:hlinkClick r:id="rId4"/>
              </a:rPr>
              <a:t>https://www.bbc.co.uk/bitesize/primary</a:t>
            </a:r>
            <a:endParaRPr lang="en-GB"/>
          </a:p>
          <a:p>
            <a:r>
              <a:rPr lang="en-GB">
                <a:hlinkClick r:id="rId5"/>
              </a:rPr>
              <a:t>https://www.thenational.academy/</a:t>
            </a:r>
            <a:endParaRPr lang="en-GB" dirty="0"/>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251562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90431" y="1055570"/>
            <a:ext cx="12011138" cy="1815882"/>
          </a:xfrm>
          <a:prstGeom prst="rect">
            <a:avLst/>
          </a:prstGeom>
          <a:solidFill>
            <a:schemeClr val="bg1"/>
          </a:solidFill>
          <a:ln w="38100">
            <a:solidFill>
              <a:schemeClr val="tx1"/>
            </a:solidFill>
          </a:ln>
        </p:spPr>
        <p:txBody>
          <a:bodyPr wrap="square">
            <a:spAutoFit/>
          </a:bodyPr>
          <a:lstStyle/>
          <a:p>
            <a:pPr algn="ctr"/>
            <a:r>
              <a:rPr lang="en-GB" sz="2700" dirty="0"/>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
        <p:nvSpPr>
          <p:cNvPr id="4" name="Rectangle 3">
            <a:extLst>
              <a:ext uri="{FF2B5EF4-FFF2-40B4-BE49-F238E27FC236}">
                <a16:creationId xmlns:a16="http://schemas.microsoft.com/office/drawing/2014/main" id="{0FA24E19-7ED3-46F5-81FC-AC3905F1279E}"/>
              </a:ext>
            </a:extLst>
          </p:cNvPr>
          <p:cNvSpPr/>
          <p:nvPr/>
        </p:nvSpPr>
        <p:spPr>
          <a:xfrm>
            <a:off x="651111" y="85812"/>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Vision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1718" y="85812"/>
            <a:ext cx="879851" cy="913247"/>
          </a:xfrm>
          <a:prstGeom prst="rect">
            <a:avLst/>
          </a:prstGeom>
          <a:ln w="28575">
            <a:solidFill>
              <a:schemeClr val="tx1"/>
            </a:solidFill>
          </a:ln>
        </p:spPr>
      </p:pic>
      <p:sp>
        <p:nvSpPr>
          <p:cNvPr id="6" name="TextBox 5">
            <a:extLst>
              <a:ext uri="{FF2B5EF4-FFF2-40B4-BE49-F238E27FC236}">
                <a16:creationId xmlns:a16="http://schemas.microsoft.com/office/drawing/2014/main" id="{04B1C68E-657E-454B-9F77-A44DC95CA0E5}"/>
              </a:ext>
            </a:extLst>
          </p:cNvPr>
          <p:cNvSpPr txBox="1"/>
          <p:nvPr/>
        </p:nvSpPr>
        <p:spPr>
          <a:xfrm>
            <a:off x="90431" y="2986536"/>
            <a:ext cx="12011138" cy="3785652"/>
          </a:xfrm>
          <a:prstGeom prst="rect">
            <a:avLst/>
          </a:prstGeom>
          <a:solidFill>
            <a:schemeClr val="bg1"/>
          </a:solidFill>
        </p:spPr>
        <p:txBody>
          <a:bodyPr wrap="square">
            <a:spAutoFit/>
          </a:bodyPr>
          <a:lstStyle/>
          <a:p>
            <a:r>
              <a:rPr lang="en-GB" sz="1600" dirty="0"/>
              <a:t>Through our </a:t>
            </a:r>
            <a:r>
              <a:rPr lang="en-GB" sz="1600" b="1" i="1" dirty="0"/>
              <a:t>love</a:t>
            </a:r>
            <a:r>
              <a:rPr lang="en-GB" sz="1600" dirty="0"/>
              <a:t> for God, we know that we are all unique and special. We have</a:t>
            </a:r>
            <a:r>
              <a:rPr lang="en-GB" sz="1600" b="1" i="1" dirty="0"/>
              <a:t> love </a:t>
            </a:r>
            <a:r>
              <a:rPr lang="en-GB" sz="1600" dirty="0"/>
              <a:t>for ourselves and for one another, and under God’s guidance we demonstrate that</a:t>
            </a:r>
            <a:r>
              <a:rPr lang="en-GB" sz="1600" b="1" i="1" dirty="0"/>
              <a:t> love </a:t>
            </a:r>
            <a:r>
              <a:rPr lang="en-GB" sz="1600" dirty="0"/>
              <a:t>is an active behaviour. We create a sense of belonging for everyone in our school community; living well together and celebrating our diversity in a safe and supportive environment. We treat everyone with respect; encouraging kind, loving and inclusive behaviours. We</a:t>
            </a:r>
            <a:r>
              <a:rPr lang="en-GB" sz="1600" b="1" i="1" dirty="0"/>
              <a:t> love </a:t>
            </a:r>
            <a:r>
              <a:rPr lang="en-GB" sz="1600" dirty="0"/>
              <a:t>to learn through a rich and varied curriculum designed to develop enthusiastic and inquisitive learners in a culture in which everyone is encouraged to achieve their highest standards and have the confidence to face challenges.</a:t>
            </a:r>
          </a:p>
          <a:p>
            <a:endParaRPr lang="en-GB" sz="1600" dirty="0"/>
          </a:p>
          <a:p>
            <a:r>
              <a:rPr lang="en-GB" sz="1600" dirty="0"/>
              <a:t>We have </a:t>
            </a:r>
            <a:r>
              <a:rPr lang="en-GB" sz="1600" b="1" i="1" dirty="0"/>
              <a:t>faith</a:t>
            </a:r>
            <a:r>
              <a:rPr lang="en-GB" sz="1600" dirty="0"/>
              <a:t> in ourselves and one another. We have </a:t>
            </a:r>
            <a:r>
              <a:rPr lang="en-GB" sz="1600" b="1" i="1" dirty="0"/>
              <a:t>faith</a:t>
            </a:r>
            <a:r>
              <a:rPr lang="en-GB" sz="1600" dirty="0"/>
              <a:t> in God or are inspired by</a:t>
            </a:r>
            <a:r>
              <a:rPr lang="en-GB" sz="1600" b="1" i="1" dirty="0"/>
              <a:t> faith</a:t>
            </a:r>
            <a:r>
              <a:rPr lang="en-GB" sz="1600" dirty="0"/>
              <a:t>. We explore the Bible in collective worship and RE lessons and children are invited to consider what they can learn from this and how it may impact their daily lives. We develop an understanding and respect for people of all </a:t>
            </a:r>
            <a:r>
              <a:rPr lang="en-GB" sz="1600" b="1" i="1" dirty="0"/>
              <a:t>faiths</a:t>
            </a:r>
            <a:r>
              <a:rPr lang="en-GB" sz="1600" dirty="0"/>
              <a:t> and none and everyone is encouraged to grow in their</a:t>
            </a:r>
            <a:r>
              <a:rPr lang="en-GB" sz="1600" b="1" i="1" dirty="0"/>
              <a:t> faith</a:t>
            </a:r>
            <a:r>
              <a:rPr lang="en-GB" sz="1600" dirty="0"/>
              <a:t>.</a:t>
            </a:r>
          </a:p>
          <a:p>
            <a:endParaRPr lang="en-GB" sz="1600" dirty="0"/>
          </a:p>
          <a:p>
            <a:r>
              <a:rPr lang="en-GB" sz="1600" dirty="0"/>
              <a:t>We believe that through the love of God we have </a:t>
            </a:r>
            <a:r>
              <a:rPr lang="en-GB" sz="1600" b="1" i="1" dirty="0"/>
              <a:t>hope</a:t>
            </a:r>
            <a:r>
              <a:rPr lang="en-GB" sz="1600" dirty="0"/>
              <a:t> for the collective good of society. We work in partnership with each other, families and the wider community to achieve wellbeing and success for all. We endeavour to improve the world we live in through our charity work and service to the community. We believe that we can be the agents for change in the</a:t>
            </a:r>
            <a:r>
              <a:rPr lang="en-GB" sz="1600" b="1" i="1" dirty="0"/>
              <a:t> hope </a:t>
            </a:r>
            <a:r>
              <a:rPr lang="en-GB" sz="1600" dirty="0"/>
              <a:t>for a brighter future for ourselves and each other, and we encourage children to become responsible and independent global citizens. We develop an understanding of the Christian belief that we are part of a bigger existence beyond this world: that eternal life is </a:t>
            </a:r>
            <a:r>
              <a:rPr lang="en-GB" sz="1600" b="1" i="1" dirty="0"/>
              <a:t>hope</a:t>
            </a:r>
            <a:r>
              <a:rPr lang="en-GB" sz="1600" dirty="0"/>
              <a:t> for the future.</a:t>
            </a:r>
          </a:p>
        </p:txBody>
      </p:sp>
    </p:spTree>
    <p:extLst>
      <p:ext uri="{BB962C8B-B14F-4D97-AF65-F5344CB8AC3E}">
        <p14:creationId xmlns:p14="http://schemas.microsoft.com/office/powerpoint/2010/main" val="265526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832092"/>
          </a:xfrm>
          <a:prstGeom prst="rect">
            <a:avLst/>
          </a:prstGeom>
          <a:solidFill>
            <a:schemeClr val="bg1"/>
          </a:solidFill>
          <a:ln w="38100">
            <a:solidFill>
              <a:schemeClr val="tx1"/>
            </a:solidFill>
          </a:ln>
        </p:spPr>
        <p:txBody>
          <a:bodyPr wrap="square">
            <a:spAutoFit/>
          </a:bodyPr>
          <a:lstStyle/>
          <a:p>
            <a:pPr algn="ctr"/>
            <a:r>
              <a:rPr lang="en-GB" sz="28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38486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76" y="1810693"/>
            <a:ext cx="10515600" cy="4440478"/>
          </a:xfrm>
          <a:solidFill>
            <a:schemeClr val="bg1"/>
          </a:solidFill>
          <a:ln w="38100">
            <a:solidFill>
              <a:schemeClr val="tx1"/>
            </a:solidFill>
          </a:ln>
        </p:spPr>
        <p:txBody>
          <a:bodyPr>
            <a:noAutofit/>
          </a:bodyPr>
          <a:lstStyle/>
          <a:p>
            <a:pPr algn="ctr"/>
            <a:r>
              <a:rPr lang="en-GB" sz="2500" dirty="0"/>
              <a:t>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a:t>
            </a:r>
            <a:r>
              <a:rPr lang="en-GB" sz="2500" dirty="0">
                <a:hlinkClick r:id="rId2"/>
              </a:rPr>
              <a:t>Home School Agreement</a:t>
            </a:r>
            <a:r>
              <a:rPr lang="en-GB" sz="2500" dirty="0"/>
              <a:t>.   </a:t>
            </a:r>
            <a:br>
              <a:rPr lang="en-GB" sz="2500" dirty="0"/>
            </a:br>
            <a:br>
              <a:rPr lang="en-GB" sz="2500" dirty="0"/>
            </a:br>
            <a:r>
              <a:rPr lang="en-GB" sz="2500" dirty="0"/>
              <a:t>Further information is available on our school website: </a:t>
            </a:r>
            <a:r>
              <a:rPr lang="en-GB" sz="2500" dirty="0">
                <a:hlinkClick r:id="rId3"/>
              </a:rPr>
              <a:t>www.bishopperrin.richmond.sch.uk</a:t>
            </a:r>
            <a:r>
              <a:rPr lang="en-GB" sz="2500" dirty="0"/>
              <a:t> </a:t>
            </a:r>
            <a:br>
              <a:rPr lang="en-GB" sz="2500" dirty="0"/>
            </a:br>
            <a:br>
              <a:rPr lang="en-GB" sz="2500" dirty="0">
                <a:solidFill>
                  <a:schemeClr val="accent1">
                    <a:lumMod val="75000"/>
                  </a:schemeClr>
                </a:solidFill>
              </a:rPr>
            </a:br>
            <a:br>
              <a:rPr lang="en-GB" sz="2500" dirty="0">
                <a:solidFill>
                  <a:schemeClr val="accent1">
                    <a:lumMod val="75000"/>
                  </a:schemeClr>
                </a:solidFill>
              </a:rPr>
            </a:br>
            <a:r>
              <a:rPr lang="en-GB" sz="2500" dirty="0"/>
              <a:t>Please follow us on our </a:t>
            </a:r>
            <a:r>
              <a:rPr lang="en-GB" sz="2500" dirty="0" err="1"/>
              <a:t>instagram</a:t>
            </a:r>
            <a:r>
              <a:rPr lang="en-GB" sz="2500" dirty="0"/>
              <a:t> account where you can keep up-to-date with the latest goings-on at school. Follow us on: @bishopperrinschool</a:t>
            </a:r>
            <a:br>
              <a:rPr lang="en-GB" sz="2500" dirty="0"/>
            </a:br>
            <a:endParaRPr lang="en-GB" sz="2500" dirty="0"/>
          </a:p>
        </p:txBody>
      </p:sp>
      <p:sp>
        <p:nvSpPr>
          <p:cNvPr id="5" name="TextBox 4">
            <a:extLst>
              <a:ext uri="{FF2B5EF4-FFF2-40B4-BE49-F238E27FC236}">
                <a16:creationId xmlns:a16="http://schemas.microsoft.com/office/drawing/2014/main" id="{5FB5C3A3-5EC0-4DE9-B1FA-6B3A29431803}"/>
              </a:ext>
            </a:extLst>
          </p:cNvPr>
          <p:cNvSpPr txBox="1"/>
          <p:nvPr/>
        </p:nvSpPr>
        <p:spPr>
          <a:xfrm>
            <a:off x="888075" y="572368"/>
            <a:ext cx="10582666" cy="646331"/>
          </a:xfrm>
          <a:prstGeom prst="rect">
            <a:avLst/>
          </a:prstGeom>
          <a:solidFill>
            <a:schemeClr val="bg1"/>
          </a:solidFill>
          <a:ln w="38100">
            <a:solidFill>
              <a:schemeClr val="tx1"/>
            </a:solidFill>
          </a:ln>
        </p:spPr>
        <p:txBody>
          <a:bodyPr wrap="square">
            <a:spAutoFit/>
          </a:bodyPr>
          <a:lstStyle/>
          <a:p>
            <a:pPr algn="ctr"/>
            <a:r>
              <a:rPr lang="en-GB" sz="3600" dirty="0"/>
              <a:t>Partnership between home and school</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06499" y="300411"/>
            <a:ext cx="879851" cy="913247"/>
          </a:xfrm>
          <a:prstGeom prst="rect">
            <a:avLst/>
          </a:prstGeom>
          <a:ln w="28575">
            <a:solidFill>
              <a:schemeClr val="tx1"/>
            </a:solidFill>
          </a:ln>
        </p:spPr>
      </p:pic>
    </p:spTree>
    <p:extLst>
      <p:ext uri="{BB962C8B-B14F-4D97-AF65-F5344CB8AC3E}">
        <p14:creationId xmlns:p14="http://schemas.microsoft.com/office/powerpoint/2010/main" val="143982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721" y="1029318"/>
            <a:ext cx="11778558" cy="5701357"/>
          </a:xfrm>
          <a:solidFill>
            <a:schemeClr val="bg1"/>
          </a:solidFill>
          <a:ln w="38100">
            <a:solidFill>
              <a:schemeClr val="tx1"/>
            </a:solidFill>
          </a:ln>
        </p:spPr>
        <p:txBody>
          <a:bodyPr>
            <a:noAutofit/>
          </a:bodyPr>
          <a:lstStyle/>
          <a:p>
            <a:r>
              <a:rPr lang="en-GB" sz="1600" b="1" u="sng" dirty="0">
                <a:hlinkClick r:id="rId2"/>
              </a:rPr>
              <a:t>Attendance</a:t>
            </a:r>
            <a:br>
              <a:rPr lang="en-GB" sz="1600" dirty="0"/>
            </a:br>
            <a:r>
              <a:rPr lang="en-GB" sz="1600" dirty="0"/>
              <a:t>Your child should be in school every day unless they are unwell.  The school must be informed of any absence.</a:t>
            </a:r>
            <a:br>
              <a:rPr lang="en-GB" sz="1600" dirty="0"/>
            </a:br>
            <a:br>
              <a:rPr lang="en-GB" sz="1600" dirty="0"/>
            </a:br>
            <a:r>
              <a:rPr lang="en-GB" sz="1600" dirty="0"/>
              <a:t>Holidays during term time are not permitted and are </a:t>
            </a:r>
            <a:r>
              <a:rPr lang="en-GB" sz="1600" b="1" dirty="0"/>
              <a:t>strongly discouraged</a:t>
            </a:r>
            <a:r>
              <a:rPr lang="en-GB" sz="1600" dirty="0"/>
              <a:t>. Whilst we understand the challenges facing families regarding cost of holidays, term-time holidays are very disruptive for children in school and result in a significant loss of learning. Term-time holidays will be recorded as an unauthorised absence and may be subject to a fine. </a:t>
            </a:r>
            <a:br>
              <a:rPr lang="en-GB" sz="1600" dirty="0"/>
            </a:br>
            <a:br>
              <a:rPr lang="en-GB" sz="1600" dirty="0"/>
            </a:br>
            <a:r>
              <a:rPr lang="en-GB" sz="1600" dirty="0"/>
              <a:t>Children are awarded certificates at the end of each term for excellent attendance – 98% or above with no unauthorised absences. </a:t>
            </a:r>
            <a:br>
              <a:rPr lang="en-GB" sz="1600" dirty="0"/>
            </a:br>
            <a:br>
              <a:rPr lang="en-GB" sz="1600" dirty="0"/>
            </a:br>
            <a:r>
              <a:rPr lang="en-GB" sz="1600" b="1" dirty="0"/>
              <a:t>Pick up at the end of the day</a:t>
            </a:r>
            <a:br>
              <a:rPr lang="en-GB" sz="1600" b="1" dirty="0"/>
            </a:br>
            <a:r>
              <a:rPr lang="en-GB" sz="1600" dirty="0"/>
              <a:t>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a:t>
            </a:r>
            <a:br>
              <a:rPr lang="en-GB" sz="1600" dirty="0"/>
            </a:br>
            <a:br>
              <a:rPr lang="en-GB" sz="1600" dirty="0"/>
            </a:br>
            <a:r>
              <a:rPr lang="en-GB" sz="1600" dirty="0"/>
              <a:t>We do not allow older siblings to pick up our younger children from school. For children in Year 3 and below, the person picking up must be 16 years or older.</a:t>
            </a:r>
            <a:br>
              <a:rPr lang="en-GB" sz="1600" dirty="0"/>
            </a:br>
            <a:br>
              <a:rPr lang="en-GB" sz="1600" dirty="0"/>
            </a:br>
            <a:r>
              <a:rPr lang="en-GB" sz="1600" dirty="0"/>
              <a:t>To help us with our risk management for children with allergies, we ask that parents and carers wait until after children have left the school premises at the end of </a:t>
            </a:r>
            <a:r>
              <a:rPr lang="en-GB" sz="1600"/>
              <a:t>the day, before </a:t>
            </a:r>
            <a:r>
              <a:rPr lang="en-GB" sz="1600" dirty="0"/>
              <a:t>giving them their after-school snack.</a:t>
            </a:r>
            <a:br>
              <a:rPr lang="en-GB" sz="1600" dirty="0"/>
            </a:br>
            <a:br>
              <a:rPr lang="en-GB" sz="1600" dirty="0"/>
            </a:br>
            <a:r>
              <a:rPr lang="en-GB" sz="1600" b="1" u="sng" dirty="0"/>
              <a:t>Punctuality</a:t>
            </a:r>
            <a:br>
              <a:rPr lang="en-GB" sz="1600" dirty="0"/>
            </a:br>
            <a:r>
              <a:rPr lang="en-GB" sz="1600" dirty="0"/>
              <a:t>It is imperative that your child arrives at school on time to support a settled and smooth transition to the start of the school day. </a:t>
            </a:r>
            <a:br>
              <a:rPr lang="en-GB" sz="1600" dirty="0"/>
            </a:br>
            <a:br>
              <a:rPr lang="en-GB" sz="1600" dirty="0"/>
            </a:br>
            <a:r>
              <a:rPr lang="en-GB" sz="1600" dirty="0"/>
              <a:t>The front gate will be open from 8:30am until 8:40am. Your child is expected to arrive at school before the gate closes. </a:t>
            </a:r>
            <a:br>
              <a:rPr lang="en-GB" sz="1600" dirty="0"/>
            </a:br>
            <a:br>
              <a:rPr lang="en-GB" sz="1600" dirty="0"/>
            </a:br>
            <a:r>
              <a:rPr lang="en-GB" sz="1600" dirty="0"/>
              <a:t>If your child arrives after 8:40am, please bring them to the main entrance and sign them in using the electronic register.</a:t>
            </a:r>
            <a:endParaRPr lang="en-GB" sz="2800" dirty="0"/>
          </a:p>
        </p:txBody>
      </p:sp>
      <p:sp>
        <p:nvSpPr>
          <p:cNvPr id="5" name="TextBox 4">
            <a:extLst>
              <a:ext uri="{FF2B5EF4-FFF2-40B4-BE49-F238E27FC236}">
                <a16:creationId xmlns:a16="http://schemas.microsoft.com/office/drawing/2014/main" id="{BB64FBAD-1FA5-456C-AAAB-3F5A8B1C7FF0}"/>
              </a:ext>
            </a:extLst>
          </p:cNvPr>
          <p:cNvSpPr txBox="1"/>
          <p:nvPr/>
        </p:nvSpPr>
        <p:spPr>
          <a:xfrm>
            <a:off x="698269" y="127325"/>
            <a:ext cx="10623666" cy="769441"/>
          </a:xfrm>
          <a:prstGeom prst="rect">
            <a:avLst/>
          </a:prstGeom>
          <a:solidFill>
            <a:schemeClr val="bg1"/>
          </a:solidFill>
          <a:ln w="38100">
            <a:solidFill>
              <a:schemeClr val="tx1"/>
            </a:solidFill>
          </a:ln>
        </p:spPr>
        <p:txBody>
          <a:bodyPr wrap="square">
            <a:spAutoFit/>
          </a:bodyPr>
          <a:lstStyle/>
          <a:p>
            <a:pPr algn="ctr"/>
            <a:r>
              <a:rPr lang="en-GB" sz="4400" b="1" dirty="0"/>
              <a:t>Attendance and Punctuality</a:t>
            </a:r>
            <a:endParaRPr lang="en-GB" sz="44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48841" y="127325"/>
            <a:ext cx="1036438" cy="1075777"/>
          </a:xfrm>
          <a:prstGeom prst="rect">
            <a:avLst/>
          </a:prstGeom>
          <a:ln w="28575">
            <a:solidFill>
              <a:schemeClr val="tx1"/>
            </a:solidFill>
          </a:ln>
        </p:spPr>
      </p:pic>
    </p:spTree>
    <p:extLst>
      <p:ext uri="{BB962C8B-B14F-4D97-AF65-F5344CB8AC3E}">
        <p14:creationId xmlns:p14="http://schemas.microsoft.com/office/powerpoint/2010/main" val="3324242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02" y="1221683"/>
            <a:ext cx="11905307" cy="5495988"/>
          </a:xfrm>
          <a:solidFill>
            <a:schemeClr val="bg1"/>
          </a:solidFill>
          <a:ln w="38100">
            <a:solidFill>
              <a:schemeClr val="tx1"/>
            </a:solidFill>
          </a:ln>
        </p:spPr>
        <p:txBody>
          <a:bodyPr>
            <a:noAutofit/>
          </a:bodyPr>
          <a:lstStyle/>
          <a:p>
            <a:r>
              <a:rPr lang="en-GB" sz="1600" dirty="0"/>
              <a:t>Adherence to the school uniform policy is greatly appreciated in ensuring we maintain a smart and unified approach to school uniform.</a:t>
            </a:r>
            <a:br>
              <a:rPr lang="en-GB" sz="1600" dirty="0"/>
            </a:br>
            <a:br>
              <a:rPr lang="en-GB" sz="1600" dirty="0"/>
            </a:br>
            <a:r>
              <a:rPr lang="en-GB" sz="1600" dirty="0"/>
              <a:t>All children should be smartly dressed in the school uniform – the policy is available on the school website. Children are expected to wear school shoes, not trainers. </a:t>
            </a:r>
            <a:br>
              <a:rPr lang="en-GB" sz="1600" dirty="0"/>
            </a:br>
            <a:br>
              <a:rPr lang="en-GB" sz="1600" dirty="0"/>
            </a:br>
            <a:r>
              <a:rPr lang="en-GB" sz="1600" dirty="0"/>
              <a:t>All items must be clearly named.</a:t>
            </a:r>
            <a:br>
              <a:rPr lang="en-GB" sz="1600" dirty="0"/>
            </a:br>
            <a:br>
              <a:rPr lang="en-GB" sz="1600" dirty="0"/>
            </a:br>
            <a:r>
              <a:rPr lang="en-GB" sz="1600" b="1" u="sng" dirty="0"/>
              <a:t>PE Kit</a:t>
            </a:r>
            <a:br>
              <a:rPr lang="en-GB" sz="1600" dirty="0"/>
            </a:br>
            <a:r>
              <a:rPr lang="en-GB" sz="1600" dirty="0"/>
              <a:t>Children will change into their PE kit for PE lessons twice a week.  At the moment, this will be on </a:t>
            </a:r>
            <a:r>
              <a:rPr lang="en-GB" sz="1600" dirty="0">
                <a:solidFill>
                  <a:srgbClr val="FF0000"/>
                </a:solidFill>
              </a:rPr>
              <a:t>Monday </a:t>
            </a:r>
            <a:r>
              <a:rPr lang="en-GB" sz="1600" dirty="0"/>
              <a:t>and</a:t>
            </a:r>
            <a:r>
              <a:rPr lang="en-GB" sz="1600" dirty="0">
                <a:solidFill>
                  <a:srgbClr val="FF0000"/>
                </a:solidFill>
              </a:rPr>
              <a:t> Wednesday</a:t>
            </a:r>
            <a:r>
              <a:rPr lang="en-GB" sz="1600" dirty="0"/>
              <a:t>.</a:t>
            </a:r>
            <a:r>
              <a:rPr lang="en-GB" sz="1600" dirty="0">
                <a:solidFill>
                  <a:srgbClr val="FF0000"/>
                </a:solidFill>
              </a:rPr>
              <a:t> </a:t>
            </a:r>
            <a:r>
              <a:rPr lang="en-GB" sz="1600" dirty="0"/>
              <a:t>Please practise independent dressing and undressing at home to support your child in school. If your child is wearing trainers that have laces for PE, please help them learn how to tie them independently.</a:t>
            </a:r>
            <a:br>
              <a:rPr lang="en-GB" sz="1600" dirty="0"/>
            </a:br>
            <a:br>
              <a:rPr lang="en-GB" sz="1600" dirty="0"/>
            </a:br>
            <a:r>
              <a:rPr lang="en-GB" sz="1600" b="1" u="sng" dirty="0"/>
              <a:t>Outer wear</a:t>
            </a:r>
            <a:br>
              <a:rPr lang="en-GB" sz="1600" dirty="0"/>
            </a:br>
            <a:r>
              <a:rPr lang="en-GB" sz="1600" dirty="0"/>
              <a:t>School fleece or a dark-coloured coat. Hats and scarves must be plain and dark in colour.</a:t>
            </a:r>
            <a:br>
              <a:rPr lang="en-GB" sz="1600" dirty="0"/>
            </a:br>
            <a:br>
              <a:rPr lang="en-GB" sz="1600" dirty="0"/>
            </a:br>
            <a:r>
              <a:rPr lang="en-GB" sz="1600" b="1" u="sng" dirty="0"/>
              <a:t>Accessories</a:t>
            </a:r>
            <a:br>
              <a:rPr lang="en-GB" sz="1600" dirty="0"/>
            </a:br>
            <a:r>
              <a:rPr lang="en-GB" sz="1600" dirty="0"/>
              <a:t>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a:t>
            </a:r>
            <a:br>
              <a:rPr lang="en-GB" sz="1600" dirty="0"/>
            </a:br>
            <a:br>
              <a:rPr lang="en-GB" sz="1600" dirty="0"/>
            </a:br>
            <a:r>
              <a:rPr lang="en-GB" sz="1600" b="1" u="sng" dirty="0"/>
              <a:t>Water bottles</a:t>
            </a:r>
            <a:br>
              <a:rPr lang="en-GB" sz="1600" dirty="0"/>
            </a:br>
            <a:r>
              <a:rPr lang="en-GB" sz="1600" dirty="0"/>
              <a:t>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a:t>
            </a:r>
          </a:p>
        </p:txBody>
      </p:sp>
      <p:sp>
        <p:nvSpPr>
          <p:cNvPr id="3" name="Rectangle 2"/>
          <p:cNvSpPr/>
          <p:nvPr/>
        </p:nvSpPr>
        <p:spPr>
          <a:xfrm>
            <a:off x="680694" y="227032"/>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Uniform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8306" y="63378"/>
            <a:ext cx="846000" cy="820597"/>
          </a:xfrm>
          <a:prstGeom prst="rect">
            <a:avLst/>
          </a:prstGeom>
          <a:ln w="28575">
            <a:solidFill>
              <a:schemeClr val="tx1"/>
            </a:solidFill>
          </a:ln>
        </p:spPr>
      </p:pic>
    </p:spTree>
    <p:extLst>
      <p:ext uri="{BB962C8B-B14F-4D97-AF65-F5344CB8AC3E}">
        <p14:creationId xmlns:p14="http://schemas.microsoft.com/office/powerpoint/2010/main" val="266349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7" y="1378100"/>
            <a:ext cx="9501448" cy="3809042"/>
          </a:xfrm>
          <a:solidFill>
            <a:schemeClr val="bg1"/>
          </a:solidFill>
          <a:ln w="38100">
            <a:solidFill>
              <a:schemeClr val="tx1"/>
            </a:solidFill>
          </a:ln>
        </p:spPr>
        <p:txBody>
          <a:bodyPr>
            <a:noAutofit/>
          </a:bodyPr>
          <a:lstStyle/>
          <a:p>
            <a:r>
              <a:rPr lang="en-GB" sz="1800" dirty="0"/>
              <a:t>We follow the Little </a:t>
            </a:r>
            <a:r>
              <a:rPr lang="en-GB" sz="1800" dirty="0" err="1"/>
              <a:t>Wandle</a:t>
            </a:r>
            <a:r>
              <a:rPr lang="en-GB" sz="1800" dirty="0"/>
              <a:t> Letters and Sounds Revised validated phonics programme. This is a complete systematic synthetic phonics programme (SSP) developed for schools by schools. </a:t>
            </a:r>
            <a:br>
              <a:rPr lang="en-GB" sz="1800" dirty="0"/>
            </a:br>
            <a:br>
              <a:rPr lang="en-GB" sz="1800" dirty="0"/>
            </a:br>
            <a:r>
              <a:rPr lang="en-GB" sz="1800" dirty="0"/>
              <a:t>Children in Year 2 receive daily phonics sessions with their class teacher, during which they </a:t>
            </a:r>
            <a:r>
              <a:rPr lang="en-GB" sz="1800" dirty="0">
                <a:solidFill>
                  <a:srgbClr val="FF0000"/>
                </a:solidFill>
              </a:rPr>
              <a:t>review</a:t>
            </a:r>
            <a:r>
              <a:rPr lang="en-GB" sz="1800" dirty="0"/>
              <a:t> sounds and words they have recently learnt, are </a:t>
            </a:r>
            <a:r>
              <a:rPr lang="en-GB" sz="1800" dirty="0">
                <a:solidFill>
                  <a:srgbClr val="FF0000"/>
                </a:solidFill>
              </a:rPr>
              <a:t>taught</a:t>
            </a:r>
            <a:r>
              <a:rPr lang="en-GB" sz="1800" dirty="0"/>
              <a:t> a new sound / s or tricky words, have to time to </a:t>
            </a:r>
            <a:r>
              <a:rPr lang="en-GB" sz="1800" dirty="0">
                <a:solidFill>
                  <a:srgbClr val="FF0000"/>
                </a:solidFill>
              </a:rPr>
              <a:t>practise</a:t>
            </a:r>
            <a:r>
              <a:rPr lang="en-GB" sz="1800" dirty="0"/>
              <a:t> their new knowledge along with their skills of segmenting and blending, and then </a:t>
            </a:r>
            <a:r>
              <a:rPr lang="en-GB" sz="1800" dirty="0">
                <a:solidFill>
                  <a:srgbClr val="FF0000"/>
                </a:solidFill>
              </a:rPr>
              <a:t>apply</a:t>
            </a:r>
            <a:r>
              <a:rPr lang="en-GB" sz="1800" dirty="0"/>
              <a:t> it in their reading and writing. Children are taught to use pure sounds to pronounce all of the 44 phonics sounds, or phonemes, used in the English language.</a:t>
            </a:r>
            <a:br>
              <a:rPr lang="en-GB" sz="1800" dirty="0"/>
            </a:br>
            <a:br>
              <a:rPr lang="en-GB" sz="1800" dirty="0"/>
            </a:br>
            <a:r>
              <a:rPr lang="en-GB" sz="1800" dirty="0"/>
              <a:t>It is vital that the pronunciation of sounds is consistent between adults at home and at school – please see this </a:t>
            </a:r>
            <a:r>
              <a:rPr lang="en-GB" sz="1800" dirty="0">
                <a:solidFill>
                  <a:srgbClr val="FF0000"/>
                </a:solidFill>
                <a:hlinkClick r:id="rId2"/>
              </a:rPr>
              <a:t>short film for guidance </a:t>
            </a:r>
            <a:r>
              <a:rPr lang="en-GB" sz="1800" dirty="0"/>
              <a:t>on how the sounds should be modelled to the children.</a:t>
            </a:r>
            <a:br>
              <a:rPr lang="en-GB" sz="1800" dirty="0"/>
            </a:br>
            <a:br>
              <a:rPr lang="en-GB" sz="1800" dirty="0"/>
            </a:br>
            <a:endParaRPr lang="en-GB" sz="2800" dirty="0"/>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Phonics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328368"/>
            <a:ext cx="11388437" cy="338554"/>
          </a:xfrm>
          <a:prstGeom prst="rect">
            <a:avLst/>
          </a:prstGeom>
          <a:solidFill>
            <a:schemeClr val="bg1"/>
          </a:solidFill>
          <a:ln w="38100">
            <a:solidFill>
              <a:schemeClr val="tx1"/>
            </a:solidFill>
          </a:ln>
        </p:spPr>
        <p:txBody>
          <a:bodyPr wrap="square" rtlCol="0">
            <a:spAutoFit/>
          </a:bodyPr>
          <a:lstStyle/>
          <a:p>
            <a:r>
              <a:rPr lang="en-GB" sz="1600" dirty="0"/>
              <a:t>The first half term will be spent revising Phase 5.</a:t>
            </a:r>
          </a:p>
        </p:txBody>
      </p:sp>
      <p:sp>
        <p:nvSpPr>
          <p:cNvPr id="7" name="Title 1"/>
          <p:cNvSpPr txBox="1">
            <a:spLocks/>
          </p:cNvSpPr>
          <p:nvPr/>
        </p:nvSpPr>
        <p:spPr>
          <a:xfrm>
            <a:off x="10360430" y="1378100"/>
            <a:ext cx="1717963" cy="3809042"/>
          </a:xfrm>
          <a:prstGeom prst="rect">
            <a:avLst/>
          </a:prstGeom>
          <a:solidFill>
            <a:schemeClr val="bg1"/>
          </a:solidFill>
          <a:ln w="381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2800" dirty="0"/>
          </a:p>
        </p:txBody>
      </p:sp>
      <p:pic>
        <p:nvPicPr>
          <p:cNvPr id="6" name="Picture 5"/>
          <p:cNvPicPr>
            <a:picLocks noChangeAspect="1"/>
          </p:cNvPicPr>
          <p:nvPr/>
        </p:nvPicPr>
        <p:blipFill>
          <a:blip r:embed="rId4"/>
          <a:stretch>
            <a:fillRect/>
          </a:stretch>
        </p:blipFill>
        <p:spPr>
          <a:xfrm>
            <a:off x="10440593" y="1950303"/>
            <a:ext cx="1557636" cy="2664636"/>
          </a:xfrm>
          <a:prstGeom prst="rect">
            <a:avLst/>
          </a:prstGeom>
        </p:spPr>
      </p:pic>
    </p:spTree>
    <p:extLst>
      <p:ext uri="{BB962C8B-B14F-4D97-AF65-F5344CB8AC3E}">
        <p14:creationId xmlns:p14="http://schemas.microsoft.com/office/powerpoint/2010/main" val="2569109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321725"/>
            <a:ext cx="11163992" cy="3311557"/>
          </a:xfrm>
          <a:solidFill>
            <a:schemeClr val="bg1"/>
          </a:solidFill>
          <a:ln w="38100">
            <a:solidFill>
              <a:schemeClr val="tx1"/>
            </a:solidFill>
          </a:ln>
        </p:spPr>
        <p:txBody>
          <a:bodyPr>
            <a:noAutofit/>
          </a:bodyPr>
          <a:lstStyle/>
          <a:p>
            <a:r>
              <a:rPr lang="en-GB" sz="1600" dirty="0"/>
              <a:t>Teachers regularly assess children’s reading to ensure that they are reading at the correct level. All children will read with an adult at least twice a week during </a:t>
            </a:r>
            <a:r>
              <a:rPr lang="en-GB" sz="1600" b="1" dirty="0"/>
              <a:t>reading practise sessions</a:t>
            </a:r>
            <a:r>
              <a:rPr lang="en-GB" sz="1600" dirty="0"/>
              <a:t>.</a:t>
            </a:r>
            <a:br>
              <a:rPr lang="en-GB" sz="1600" dirty="0"/>
            </a:br>
            <a:br>
              <a:rPr lang="en-GB" sz="1600" dirty="0"/>
            </a:br>
            <a:r>
              <a:rPr lang="en-GB" sz="1600" dirty="0"/>
              <a:t>Children should practise their reading at home with an adult or older sibling at least five times a week for about 5 - 10 minutes each time. Children will be assigned their </a:t>
            </a:r>
            <a:r>
              <a:rPr lang="en-GB" sz="1600" b="1" dirty="0"/>
              <a:t>reading practise book</a:t>
            </a:r>
            <a:r>
              <a:rPr lang="en-GB" sz="1600" dirty="0"/>
              <a:t> to read online. This is their reading homework and is designed to be an opportunity for them to practise their phonics and applying them to reading words. These books will be assigned on a Friday, after the children have spent time in class reading the book, so by them time they read it at home it should be very familiar to them and they can focus on the fluency, accuracy and expression of their reading. </a:t>
            </a:r>
            <a:br>
              <a:rPr lang="en-GB" sz="1600" dirty="0"/>
            </a:br>
            <a:br>
              <a:rPr lang="en-GB" sz="1600" dirty="0"/>
            </a:br>
            <a:r>
              <a:rPr lang="en-GB" sz="1600" dirty="0"/>
              <a:t>Please record home reading in the Reading Log and note any challenging vocabulary.</a:t>
            </a:r>
            <a:br>
              <a:rPr lang="en-GB" sz="1600" dirty="0"/>
            </a:br>
            <a:br>
              <a:rPr lang="en-GB" sz="1600" dirty="0"/>
            </a:br>
            <a:r>
              <a:rPr lang="en-GB" sz="1600" dirty="0"/>
              <a:t>In addition, children will also bring home a </a:t>
            </a:r>
            <a:r>
              <a:rPr lang="en-GB" sz="1600" b="1" dirty="0"/>
              <a:t>shared reading book from school</a:t>
            </a:r>
            <a:r>
              <a:rPr lang="en-GB" sz="1600" dirty="0"/>
              <a:t>. This is a book they will choose from the library. They are not required to be able to read the book themselves, rather to share and enjoy having it read to them by a family member. Children can have 2 books from the library and they can be changed on a Thursday.</a:t>
            </a:r>
            <a:endParaRPr lang="en-GB" sz="2000" dirty="0"/>
          </a:p>
        </p:txBody>
      </p:sp>
      <p:sp>
        <p:nvSpPr>
          <p:cNvPr id="3" name="Rectangle 2"/>
          <p:cNvSpPr/>
          <p:nvPr/>
        </p:nvSpPr>
        <p:spPr>
          <a:xfrm>
            <a:off x="556953" y="426319"/>
            <a:ext cx="11163992" cy="769441"/>
          </a:xfrm>
          <a:prstGeom prst="rect">
            <a:avLst/>
          </a:prstGeom>
          <a:solidFill>
            <a:schemeClr val="bg1"/>
          </a:solidFill>
          <a:ln w="38100">
            <a:solidFill>
              <a:schemeClr val="tx1"/>
            </a:solidFill>
          </a:ln>
        </p:spPr>
        <p:txBody>
          <a:bodyPr wrap="square">
            <a:spAutoFit/>
          </a:bodyPr>
          <a:lstStyle/>
          <a:p>
            <a:pPr algn="ctr"/>
            <a:r>
              <a:rPr lang="en-GB" sz="4400" dirty="0"/>
              <a:t>Reading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514004" y="5046686"/>
            <a:ext cx="11163992" cy="1384995"/>
          </a:xfrm>
          <a:prstGeom prst="rect">
            <a:avLst/>
          </a:prstGeom>
          <a:solidFill>
            <a:schemeClr val="bg1"/>
          </a:solidFill>
          <a:ln w="38100">
            <a:solidFill>
              <a:schemeClr val="tx1"/>
            </a:solidFill>
          </a:ln>
        </p:spPr>
        <p:txBody>
          <a:bodyPr wrap="square" rtlCol="0">
            <a:spAutoFit/>
          </a:bodyPr>
          <a:lstStyle/>
          <a:p>
            <a:r>
              <a:rPr lang="en-GB" sz="1400" dirty="0"/>
              <a:t>In addition to phonics and reading practise sessions, we read and study a wide range of exciting books in our English lessons.</a:t>
            </a:r>
          </a:p>
          <a:p>
            <a:r>
              <a:rPr lang="en-GB" sz="1400" dirty="0"/>
              <a:t>This half term we are reading Flat Stanley.</a:t>
            </a:r>
          </a:p>
          <a:p>
            <a:r>
              <a:rPr lang="en-GB" sz="1400" dirty="0"/>
              <a:t>We will be developing the children’s comprehension skills this year. The children will learn how to retrieve relevant information from texts and during whole class and group reading sessions we will be discussing the content of a variety of books. We will also spend time making sure the children know the meaning of new vocabulary.</a:t>
            </a:r>
          </a:p>
          <a:p>
            <a:r>
              <a:rPr lang="en-GB" sz="1400" dirty="0"/>
              <a:t>As a parent, it is crucial that you encourage your child to read every day when possible.</a:t>
            </a:r>
          </a:p>
        </p:txBody>
      </p:sp>
    </p:spTree>
    <p:extLst>
      <p:ext uri="{BB962C8B-B14F-4D97-AF65-F5344CB8AC3E}">
        <p14:creationId xmlns:p14="http://schemas.microsoft.com/office/powerpoint/2010/main" val="222503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3243776"/>
          </a:xfrm>
          <a:solidFill>
            <a:schemeClr val="bg1"/>
          </a:solidFill>
          <a:ln w="38100">
            <a:solidFill>
              <a:schemeClr val="tx1"/>
            </a:solidFill>
          </a:ln>
        </p:spPr>
        <p:txBody>
          <a:bodyPr>
            <a:noAutofit/>
          </a:bodyPr>
          <a:lstStyle/>
          <a:p>
            <a:r>
              <a:rPr lang="en-GB" sz="2000" dirty="0"/>
              <a:t>Handwriting – children are taught to use the correct pencil grip and to form their letters accurately.</a:t>
            </a:r>
            <a:br>
              <a:rPr lang="en-GB" sz="2000" dirty="0"/>
            </a:br>
            <a:r>
              <a:rPr lang="en-GB" sz="2000" dirty="0"/>
              <a:t>We encourage neat handwriting presentation to promote a sense of pride in their work which often leads to higher quality content. </a:t>
            </a:r>
            <a:br>
              <a:rPr lang="en-GB" sz="2000" dirty="0"/>
            </a:br>
            <a:br>
              <a:rPr lang="en-GB" sz="2000" dirty="0"/>
            </a:br>
            <a:r>
              <a:rPr lang="en-GB" sz="2000" dirty="0"/>
              <a:t>Children will experience reading and writing a range of different texts from stories to recounts to diaries to poems.</a:t>
            </a:r>
            <a:br>
              <a:rPr lang="en-GB" sz="2000" dirty="0"/>
            </a:br>
            <a:br>
              <a:rPr lang="en-GB" sz="2000" dirty="0"/>
            </a:br>
            <a:r>
              <a:rPr lang="en-GB" sz="2000" dirty="0"/>
              <a:t>Children are encouraged to write more extensively as the year goes on. They are taught grammar and punctuation within the context of the wider writing they are learning.</a:t>
            </a:r>
            <a:endParaRPr lang="en-GB" sz="2800" dirty="0"/>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Writing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112327"/>
            <a:ext cx="10655531" cy="1200329"/>
          </a:xfrm>
          <a:prstGeom prst="rect">
            <a:avLst/>
          </a:prstGeom>
          <a:solidFill>
            <a:schemeClr val="bg1"/>
          </a:solidFill>
          <a:ln w="38100">
            <a:solidFill>
              <a:schemeClr val="tx1"/>
            </a:solidFill>
          </a:ln>
        </p:spPr>
        <p:txBody>
          <a:bodyPr wrap="square" rtlCol="0">
            <a:spAutoFit/>
          </a:bodyPr>
          <a:lstStyle/>
          <a:p>
            <a:r>
              <a:rPr lang="en-GB" dirty="0"/>
              <a:t>We have started the year revising letter formation in preparation for joining letters later this term.</a:t>
            </a:r>
          </a:p>
          <a:p>
            <a:r>
              <a:rPr lang="en-GB" dirty="0"/>
              <a:t>Please support your child at home by completing their handwriting homework and by helping them to learn their spellings each week. Please also reinforce the need to pay attention to punctuation, both in reading and writing.</a:t>
            </a:r>
          </a:p>
        </p:txBody>
      </p:sp>
    </p:spTree>
    <p:extLst>
      <p:ext uri="{BB962C8B-B14F-4D97-AF65-F5344CB8AC3E}">
        <p14:creationId xmlns:p14="http://schemas.microsoft.com/office/powerpoint/2010/main" val="122039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3142</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BISHOP PERRIN PRIMARY SCHOOL</vt:lpstr>
      <vt:lpstr>PowerPoint Presentation</vt:lpstr>
      <vt:lpstr>PowerPoint Presentation</vt:lpstr>
      <vt:lpstr>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Home School Agreement.     Further information is available on our school website: www.bishopperrin.richmond.sch.uk    Please follow us on our instagram account where you can keep up-to-date with the latest goings-on at school. Follow us on: @bishopperrinschool </vt:lpstr>
      <vt:lpstr>Attendance Your child should be in school every day unless they are unwell.  The school must be informed of any absence.  Holidays during term time are not permitted and are strongly discouraged. Whilst we understand the challenges facing families regarding cost of holidays, term-time holidays are very disruptive for children in school and result in a significant loss of learning. Term-time holidays will be recorded as an unauthorised absence and may be subject to a fine.   Children are awarded certificates at the end of each term for excellent attendance – 98% or above with no unauthorised absences.   Pick up at the end of the day 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  We do not allow older siblings to pick up our younger children from school. For children in Year 3 and below, the person picking up must be 16 years or older.  To help us with our risk management for children with allergies, we ask that parents and carers wait until after children have left the school premises at the end of the day, before giving them their after-school snack.  Punctuality It is imperative that your child arrives at school on time to support a settled and smooth transition to the start of the school day.   The front gate will be open from 8:30am until 8:40am. Your child is expected to arrive at school before the gate closes.   If your child arrives after 8:40am, please bring them to the main entrance and sign them in using the electronic register.</vt:lpstr>
      <vt:lpstr>Adherence to the school uniform policy is greatly appreciated in ensuring we maintain a smart and unified approach to school uniform.  All children should be smartly dressed in the school uniform – the policy is available on the school website. Children are expected to wear school shoes, not trainers.   All items must be clearly named.  PE Kit Children will change into their PE kit for PE lessons twice a week.  At the moment, this will be on Monday and Wednesday. Please practise independent dressing and undressing at home to support your child in school. If your child is wearing trainers that have laces for PE, please help them learn how to tie them independently.  Outer wear School fleece or a dark-coloured coat. Hats and scarves must be plain and dark in colour.  Accessories 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Water bottles 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vt:lpstr>
      <vt:lpstr>We follow the Little Wandle Letters and Sounds Revised validated phonics programme. This is a complete systematic synthetic phonics programme (SSP) developed for schools by schools.   Children in Year 2 receive daily phonics sessions with their class teacher, during which they review sounds and words they have recently learnt, are taught a new sound / s or tricky words, have to time to practise their new knowledge along with their skills of segmenting and blending, and then apply it in their reading and writing. Children are taught to use pure sounds to pronounce all of the 44 phonics sounds, or phonemes, used in the English language.  It is vital that the pronunciation of sounds is consistent between adults at home and at school – please see this short film for guidance on how the sounds should be modelled to the children.  </vt:lpstr>
      <vt:lpstr>Teachers regularly assess children’s reading to ensure that they are reading at the correct level. All children will read with an adult at least twice a week during reading practise sessions.  Children should practise their reading at home with an adult or older sibling at least five times a week for about 5 - 10 minutes each time. Children will be assigned their reading practise book to read online. This is their reading homework and is designed to be an opportunity for them to practise their phonics and applying them to reading words. These books will be assigned on a Friday, after the children have spent time in class reading the book, so by them time they read it at home it should be very familiar to them and they can focus on the fluency, accuracy and expression of their reading.   Please record home reading in the Reading Log and note any challenging vocabulary.  In addition, children will also bring home a shared reading book from school. This is a book they will choose from the library. They are not required to be able to read the book themselves, rather to share and enjoy having it read to them by a family member. Children can have 2 books from the library and they can be changed on a Thursday.</vt:lpstr>
      <vt:lpstr>Handwriting – children are taught to use the correct pencil grip and to form their letters accurately. We encourage neat handwriting presentation to promote a sense of pride in their work which often leads to higher quality content.   Children will experience reading and writing a range of different texts from stories to recounts to diaries to poems.  Children are encouraged to write more extensively as the year goes on. They are taught grammar and punctuation within the context of the wider writing they are learning.</vt:lpstr>
      <vt:lpstr>At Bishop Perrin School,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 High quality feedback and addressing of misconceptions are covered through marking and teacher interaction.  There are lots of opportunity to practise inside and outside of the daily maths lesson to develop fluency and consolidate pupils’ learning.  Children are taught fluency in number which is applied in reasoning and problem solving contexts which are accessible to all.    Precise mathematical language and specific vocabulary is modelled and encouraged in children when talking with their peers, giving explanations and recording their ideas.</vt:lpstr>
      <vt:lpstr>As well as English and maths, children at Bishop Perrin Primary School participate in weekly lessons of art, computing, design and technology, Spanish, geography, history, music, PE, PSHE and science.   Our curriculum is designed to be taught through half-termly themes.  Year 2 are currently studying the continents of the world, what they are called and where to find them.  Our theme is called, “It’s a small world.” The details for this and every theme are in the curriculum information sheet which is available on the learning page of the school website.</vt:lpstr>
      <vt:lpstr>SATS no longer taking place in Year 2, however we will continue to follow our schools assessment policy. The children will still be assessed in the following ways:   The tests are: 2 Reading tests 1 Spelling test 1 Arithmetic test 1 Maths Reasoning test Writing – assessed by the teacher from independent writing tasks  </vt:lpstr>
      <vt:lpstr>Homework</vt:lpstr>
      <vt:lpstr>Other Information</vt:lpstr>
      <vt:lpstr>Parent Volunteers</vt:lpstr>
      <vt:lpstr>Parent Representatives</vt:lpstr>
      <vt:lpstr>Useful Sites to Support Learning</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RLancaster</cp:lastModifiedBy>
  <cp:revision>58</cp:revision>
  <dcterms:created xsi:type="dcterms:W3CDTF">2020-09-22T11:26:01Z</dcterms:created>
  <dcterms:modified xsi:type="dcterms:W3CDTF">2025-09-08T07:29:24Z</dcterms:modified>
</cp:coreProperties>
</file>