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73" r:id="rId2"/>
    <p:sldId id="274" r:id="rId3"/>
    <p:sldId id="275" r:id="rId4"/>
    <p:sldId id="257" r:id="rId5"/>
    <p:sldId id="295" r:id="rId6"/>
    <p:sldId id="308" r:id="rId7"/>
    <p:sldId id="311" r:id="rId8"/>
    <p:sldId id="260" r:id="rId9"/>
    <p:sldId id="292" r:id="rId10"/>
    <p:sldId id="261" r:id="rId11"/>
    <p:sldId id="266" r:id="rId12"/>
    <p:sldId id="265" r:id="rId13"/>
    <p:sldId id="267" r:id="rId14"/>
    <p:sldId id="263" r:id="rId15"/>
    <p:sldId id="278" r:id="rId16"/>
    <p:sldId id="296" r:id="rId17"/>
    <p:sldId id="264" r:id="rId18"/>
    <p:sldId id="286" r:id="rId19"/>
    <p:sldId id="310" r:id="rId20"/>
    <p:sldId id="309" r:id="rId21"/>
    <p:sldId id="315" r:id="rId22"/>
    <p:sldId id="316" r:id="rId23"/>
    <p:sldId id="268" r:id="rId24"/>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snapToGrid="0">
      <p:cViewPr varScale="1">
        <p:scale>
          <a:sx n="101" d="100"/>
          <a:sy n="101" d="100"/>
        </p:scale>
        <p:origin x="330"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CB854CAB-31C5-44B5-98A6-32AEBC97BA10}" type="datetimeFigureOut">
              <a:rPr lang="en-GB" smtClean="0"/>
              <a:t>18/09/2026</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55EB40B1-271D-4413-B2ED-4F4E471A22AA}" type="slidenum">
              <a:rPr lang="en-GB" smtClean="0"/>
              <a:t>‹#›</a:t>
            </a:fld>
            <a:endParaRPr lang="en-GB"/>
          </a:p>
        </p:txBody>
      </p:sp>
    </p:spTree>
    <p:extLst>
      <p:ext uri="{BB962C8B-B14F-4D97-AF65-F5344CB8AC3E}">
        <p14:creationId xmlns:p14="http://schemas.microsoft.com/office/powerpoint/2010/main" val="40268045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a:buFont typeface="Arial" panose="020B0604020202020204" pitchFamily="34" charset="0"/>
              <a:buNone/>
            </a:pPr>
            <a:endParaRPr lang="en-GB"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CD8C1A-DC58-4F52-94B9-CF1A917266DA}"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86570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05DF4C-571C-45EA-AFA9-3EFEF8DC122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85464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05DF4C-571C-45EA-AFA9-3EFEF8DC122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989223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05DF4C-571C-45EA-AFA9-3EFEF8DC122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96682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205DF4C-571C-45EA-AFA9-3EFEF8DC122C}" type="slidenum">
              <a:rPr lang="en-GB" smtClean="0"/>
              <a:t>21</a:t>
            </a:fld>
            <a:endParaRPr lang="en-GB"/>
          </a:p>
        </p:txBody>
      </p:sp>
    </p:spTree>
    <p:extLst>
      <p:ext uri="{BB962C8B-B14F-4D97-AF65-F5344CB8AC3E}">
        <p14:creationId xmlns:p14="http://schemas.microsoft.com/office/powerpoint/2010/main" val="22593357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Dates need updating</a:t>
            </a:r>
          </a:p>
        </p:txBody>
      </p:sp>
      <p:sp>
        <p:nvSpPr>
          <p:cNvPr id="4" name="Slide Number Placeholder 3"/>
          <p:cNvSpPr>
            <a:spLocks noGrp="1"/>
          </p:cNvSpPr>
          <p:nvPr>
            <p:ph type="sldNum" sz="quarter" idx="5"/>
          </p:nvPr>
        </p:nvSpPr>
        <p:spPr/>
        <p:txBody>
          <a:bodyPr/>
          <a:lstStyle/>
          <a:p>
            <a:fld id="{1205DF4C-571C-45EA-AFA9-3EFEF8DC122C}" type="slidenum">
              <a:rPr lang="en-GB" smtClean="0"/>
              <a:t>22</a:t>
            </a:fld>
            <a:endParaRPr lang="en-GB"/>
          </a:p>
        </p:txBody>
      </p:sp>
    </p:spTree>
    <p:extLst>
      <p:ext uri="{BB962C8B-B14F-4D97-AF65-F5344CB8AC3E}">
        <p14:creationId xmlns:p14="http://schemas.microsoft.com/office/powerpoint/2010/main" val="40580189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DD5B0BDF-E99A-43CE-A6DB-00BBC7C48E44}" type="datetimeFigureOut">
              <a:rPr lang="en-GB" smtClean="0"/>
              <a:t>18/09/2026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12A62A1-ECF6-4629-9A0C-AF8FF14FDC5E}" type="slidenum">
              <a:rPr lang="en-GB" smtClean="0"/>
              <a:t>‹#›</a:t>
            </a:fld>
            <a:endParaRPr lang="en-GB"/>
          </a:p>
        </p:txBody>
      </p:sp>
    </p:spTree>
    <p:extLst>
      <p:ext uri="{BB962C8B-B14F-4D97-AF65-F5344CB8AC3E}">
        <p14:creationId xmlns:p14="http://schemas.microsoft.com/office/powerpoint/2010/main" val="41037716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D5B0BDF-E99A-43CE-A6DB-00BBC7C48E44}" type="datetimeFigureOut">
              <a:rPr lang="en-GB" smtClean="0"/>
              <a:t>18/09/2026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12A62A1-ECF6-4629-9A0C-AF8FF14FDC5E}" type="slidenum">
              <a:rPr lang="en-GB" smtClean="0"/>
              <a:t>‹#›</a:t>
            </a:fld>
            <a:endParaRPr lang="en-GB"/>
          </a:p>
        </p:txBody>
      </p:sp>
    </p:spTree>
    <p:extLst>
      <p:ext uri="{BB962C8B-B14F-4D97-AF65-F5344CB8AC3E}">
        <p14:creationId xmlns:p14="http://schemas.microsoft.com/office/powerpoint/2010/main" val="8299568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D5B0BDF-E99A-43CE-A6DB-00BBC7C48E44}" type="datetimeFigureOut">
              <a:rPr lang="en-GB" smtClean="0"/>
              <a:t>18/09/2026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12A62A1-ECF6-4629-9A0C-AF8FF14FDC5E}" type="slidenum">
              <a:rPr lang="en-GB" smtClean="0"/>
              <a:t>‹#›</a:t>
            </a:fld>
            <a:endParaRPr lang="en-GB"/>
          </a:p>
        </p:txBody>
      </p:sp>
    </p:spTree>
    <p:extLst>
      <p:ext uri="{BB962C8B-B14F-4D97-AF65-F5344CB8AC3E}">
        <p14:creationId xmlns:p14="http://schemas.microsoft.com/office/powerpoint/2010/main" val="7293547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DD5B0BDF-E99A-43CE-A6DB-00BBC7C48E44}" type="datetimeFigureOut">
              <a:rPr lang="en-GB" smtClean="0"/>
              <a:t>18/09/2026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12A62A1-ECF6-4629-9A0C-AF8FF14FDC5E}" type="slidenum">
              <a:rPr lang="en-GB" smtClean="0"/>
              <a:t>‹#›</a:t>
            </a:fld>
            <a:endParaRPr lang="en-GB"/>
          </a:p>
        </p:txBody>
      </p:sp>
    </p:spTree>
    <p:extLst>
      <p:ext uri="{BB962C8B-B14F-4D97-AF65-F5344CB8AC3E}">
        <p14:creationId xmlns:p14="http://schemas.microsoft.com/office/powerpoint/2010/main" val="30710797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DD5B0BDF-E99A-43CE-A6DB-00BBC7C48E44}" type="datetimeFigureOut">
              <a:rPr lang="en-GB" smtClean="0"/>
              <a:t>18/09/2026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12A62A1-ECF6-4629-9A0C-AF8FF14FDC5E}" type="slidenum">
              <a:rPr lang="en-GB" smtClean="0"/>
              <a:t>‹#›</a:t>
            </a:fld>
            <a:endParaRPr lang="en-GB"/>
          </a:p>
        </p:txBody>
      </p:sp>
    </p:spTree>
    <p:extLst>
      <p:ext uri="{BB962C8B-B14F-4D97-AF65-F5344CB8AC3E}">
        <p14:creationId xmlns:p14="http://schemas.microsoft.com/office/powerpoint/2010/main" val="9460040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DD5B0BDF-E99A-43CE-A6DB-00BBC7C48E44}" type="datetimeFigureOut">
              <a:rPr lang="en-GB" smtClean="0"/>
              <a:t>18/09/2026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12A62A1-ECF6-4629-9A0C-AF8FF14FDC5E}" type="slidenum">
              <a:rPr lang="en-GB" smtClean="0"/>
              <a:t>‹#›</a:t>
            </a:fld>
            <a:endParaRPr lang="en-GB"/>
          </a:p>
        </p:txBody>
      </p:sp>
    </p:spTree>
    <p:extLst>
      <p:ext uri="{BB962C8B-B14F-4D97-AF65-F5344CB8AC3E}">
        <p14:creationId xmlns:p14="http://schemas.microsoft.com/office/powerpoint/2010/main" val="12496647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D5B0BDF-E99A-43CE-A6DB-00BBC7C48E44}" type="datetimeFigureOut">
              <a:rPr lang="en-GB" smtClean="0"/>
              <a:t>18/09/2026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12A62A1-ECF6-4629-9A0C-AF8FF14FDC5E}" type="slidenum">
              <a:rPr lang="en-GB" smtClean="0"/>
              <a:t>‹#›</a:t>
            </a:fld>
            <a:endParaRPr lang="en-GB"/>
          </a:p>
        </p:txBody>
      </p:sp>
    </p:spTree>
    <p:extLst>
      <p:ext uri="{BB962C8B-B14F-4D97-AF65-F5344CB8AC3E}">
        <p14:creationId xmlns:p14="http://schemas.microsoft.com/office/powerpoint/2010/main" val="31495073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D5B0BDF-E99A-43CE-A6DB-00BBC7C48E44}" type="datetimeFigureOut">
              <a:rPr lang="en-GB" smtClean="0"/>
              <a:t>18/09/2026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12A62A1-ECF6-4629-9A0C-AF8FF14FDC5E}" type="slidenum">
              <a:rPr lang="en-GB" smtClean="0"/>
              <a:t>‹#›</a:t>
            </a:fld>
            <a:endParaRPr lang="en-GB"/>
          </a:p>
        </p:txBody>
      </p:sp>
    </p:spTree>
    <p:extLst>
      <p:ext uri="{BB962C8B-B14F-4D97-AF65-F5344CB8AC3E}">
        <p14:creationId xmlns:p14="http://schemas.microsoft.com/office/powerpoint/2010/main" val="341876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D5B0BDF-E99A-43CE-A6DB-00BBC7C48E44}" type="datetimeFigureOut">
              <a:rPr lang="en-GB" smtClean="0"/>
              <a:t>18/09/2026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12A62A1-ECF6-4629-9A0C-AF8FF14FDC5E}" type="slidenum">
              <a:rPr lang="en-GB" smtClean="0"/>
              <a:t>‹#›</a:t>
            </a:fld>
            <a:endParaRPr lang="en-GB"/>
          </a:p>
        </p:txBody>
      </p:sp>
    </p:spTree>
    <p:extLst>
      <p:ext uri="{BB962C8B-B14F-4D97-AF65-F5344CB8AC3E}">
        <p14:creationId xmlns:p14="http://schemas.microsoft.com/office/powerpoint/2010/main" val="34885226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D5B0BDF-E99A-43CE-A6DB-00BBC7C48E44}" type="datetimeFigureOut">
              <a:rPr lang="en-GB" smtClean="0"/>
              <a:t>18/09/2026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12A62A1-ECF6-4629-9A0C-AF8FF14FDC5E}" type="slidenum">
              <a:rPr lang="en-GB" smtClean="0"/>
              <a:t>‹#›</a:t>
            </a:fld>
            <a:endParaRPr lang="en-GB"/>
          </a:p>
        </p:txBody>
      </p:sp>
    </p:spTree>
    <p:extLst>
      <p:ext uri="{BB962C8B-B14F-4D97-AF65-F5344CB8AC3E}">
        <p14:creationId xmlns:p14="http://schemas.microsoft.com/office/powerpoint/2010/main" val="34723842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D5B0BDF-E99A-43CE-A6DB-00BBC7C48E44}" type="datetimeFigureOut">
              <a:rPr lang="en-GB" smtClean="0"/>
              <a:t>18/09/2026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12A62A1-ECF6-4629-9A0C-AF8FF14FDC5E}" type="slidenum">
              <a:rPr lang="en-GB" smtClean="0"/>
              <a:t>‹#›</a:t>
            </a:fld>
            <a:endParaRPr lang="en-GB"/>
          </a:p>
        </p:txBody>
      </p:sp>
    </p:spTree>
    <p:extLst>
      <p:ext uri="{BB962C8B-B14F-4D97-AF65-F5344CB8AC3E}">
        <p14:creationId xmlns:p14="http://schemas.microsoft.com/office/powerpoint/2010/main" val="31714850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5B0BDF-E99A-43CE-A6DB-00BBC7C48E44}" type="datetimeFigureOut">
              <a:rPr lang="en-GB" smtClean="0"/>
              <a:t>18/09/2026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2A62A1-ECF6-4629-9A0C-AF8FF14FDC5E}" type="slidenum">
              <a:rPr lang="en-GB" smtClean="0"/>
              <a:t>‹#›</a:t>
            </a:fld>
            <a:endParaRPr lang="en-GB"/>
          </a:p>
        </p:txBody>
      </p:sp>
    </p:spTree>
    <p:extLst>
      <p:ext uri="{BB962C8B-B14F-4D97-AF65-F5344CB8AC3E}">
        <p14:creationId xmlns:p14="http://schemas.microsoft.com/office/powerpoint/2010/main" val="4008961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www.bishopperrin.richmond.sch.uk/" TargetMode="External"/><Relationship Id="rId2" Type="http://schemas.openxmlformats.org/officeDocument/2006/relationships/hyperlink" Target="https://www.bishopperrin.richmond.sch.uk/ckfinder/userfiles/files/Bishop%20Perrin%20School%20Home%20School%20Agreement%20-%20February%202025(1).pdf" TargetMode="External"/><Relationship Id="rId1" Type="http://schemas.openxmlformats.org/officeDocument/2006/relationships/slideLayout" Target="../slideLayouts/slideLayout6.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bishopperrin.richmond.sch.uk/ckfinder/userfiles/files/Policies/Attendance%20Policy%20Feb%202023.pdf" TargetMode="Externa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hyperlink" Target="https://www.bishopperrin.richmond.sch.uk/parents/parent-forum" TargetMode="External"/><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hyperlink" Target="https://www.bishopperrin.richmond.sch.uk/ckfinder/userfiles/files/Communications%20Policy%20-%20February%202025%20v2.pdf" TargetMode="External"/><Relationship Id="rId4" Type="http://schemas.openxmlformats.org/officeDocument/2006/relationships/hyperlink" Target="https://www.bishopperrin.richmond.sch.uk/ckfinder/userfiles/files/Complaints%20Policy%20February%202025(2).pdf"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hyperlink" Target="https://login.mathletics.com/" TargetMode="External"/><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hyperlink" Target="https://www.thenational.academy/" TargetMode="External"/><Relationship Id="rId5" Type="http://schemas.openxmlformats.org/officeDocument/2006/relationships/hyperlink" Target="https://www.bbc.co.uk/bitesize/primary" TargetMode="External"/><Relationship Id="rId4" Type="http://schemas.openxmlformats.org/officeDocument/2006/relationships/hyperlink" Target="https://www.purplemash.com/logi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1" y="399010"/>
            <a:ext cx="11343860" cy="1805854"/>
          </a:xfrm>
          <a:solidFill>
            <a:schemeClr val="bg1"/>
          </a:solidFill>
          <a:ln w="57150">
            <a:solidFill>
              <a:schemeClr val="tx1"/>
            </a:solidFill>
          </a:ln>
        </p:spPr>
        <p:txBody>
          <a:bodyPr>
            <a:noAutofit/>
          </a:bodyPr>
          <a:lstStyle/>
          <a:p>
            <a:r>
              <a:rPr lang="en-GB" sz="6600" dirty="0"/>
              <a:t>BISHOP PERRIN PRIMARY SCHOOL</a:t>
            </a:r>
          </a:p>
        </p:txBody>
      </p:sp>
      <p:sp>
        <p:nvSpPr>
          <p:cNvPr id="3" name="Subtitle 2"/>
          <p:cNvSpPr>
            <a:spLocks noGrp="1"/>
          </p:cNvSpPr>
          <p:nvPr>
            <p:ph type="subTitle" idx="1"/>
          </p:nvPr>
        </p:nvSpPr>
        <p:spPr>
          <a:xfrm>
            <a:off x="1523999" y="5090618"/>
            <a:ext cx="9144000" cy="1626667"/>
          </a:xfrm>
          <a:solidFill>
            <a:schemeClr val="bg1"/>
          </a:solidFill>
          <a:ln w="57150">
            <a:solidFill>
              <a:schemeClr val="tx1"/>
            </a:solidFill>
          </a:ln>
        </p:spPr>
        <p:txBody>
          <a:bodyPr>
            <a:noAutofit/>
          </a:bodyPr>
          <a:lstStyle/>
          <a:p>
            <a:r>
              <a:rPr lang="en-GB" sz="4800" dirty="0"/>
              <a:t>PARENT INFORMATION MEETING</a:t>
            </a:r>
          </a:p>
          <a:p>
            <a:r>
              <a:rPr lang="en-GB" sz="4800" dirty="0"/>
              <a:t>September 2026</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51969" y="2345342"/>
            <a:ext cx="1567183" cy="1626667"/>
          </a:xfrm>
          <a:prstGeom prst="rect">
            <a:avLst/>
          </a:prstGeom>
          <a:ln w="28575">
            <a:solidFill>
              <a:schemeClr val="tx1"/>
            </a:solidFill>
          </a:ln>
        </p:spPr>
      </p:pic>
      <p:sp>
        <p:nvSpPr>
          <p:cNvPr id="5" name="Subtitle 2">
            <a:extLst>
              <a:ext uri="{FF2B5EF4-FFF2-40B4-BE49-F238E27FC236}">
                <a16:creationId xmlns:a16="http://schemas.microsoft.com/office/drawing/2014/main" id="{3A1E5F89-08C0-494E-A159-BEA9C330B27C}"/>
              </a:ext>
            </a:extLst>
          </p:cNvPr>
          <p:cNvSpPr txBox="1">
            <a:spLocks/>
          </p:cNvSpPr>
          <p:nvPr/>
        </p:nvSpPr>
        <p:spPr>
          <a:xfrm>
            <a:off x="424068" y="4135348"/>
            <a:ext cx="11343859" cy="681128"/>
          </a:xfrm>
          <a:prstGeom prst="rect">
            <a:avLst/>
          </a:prstGeom>
          <a:solidFill>
            <a:schemeClr val="bg1"/>
          </a:solidFill>
          <a:ln w="57150">
            <a:solidFill>
              <a:schemeClr val="tx1"/>
            </a:solid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4000" i="1" dirty="0"/>
              <a:t>Celebrating learning together in faith, hope and love</a:t>
            </a:r>
          </a:p>
        </p:txBody>
      </p:sp>
    </p:spTree>
    <p:extLst>
      <p:ext uri="{BB962C8B-B14F-4D97-AF65-F5344CB8AC3E}">
        <p14:creationId xmlns:p14="http://schemas.microsoft.com/office/powerpoint/2010/main" val="16619060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DC4C3E9-C08F-4092-9D8C-0FED2D7D978B}"/>
              </a:ext>
            </a:extLst>
          </p:cNvPr>
          <p:cNvSpPr/>
          <p:nvPr/>
        </p:nvSpPr>
        <p:spPr>
          <a:xfrm>
            <a:off x="680696" y="1563902"/>
            <a:ext cx="10822190" cy="3416320"/>
          </a:xfrm>
          <a:prstGeom prst="rect">
            <a:avLst/>
          </a:prstGeom>
          <a:solidFill>
            <a:schemeClr val="bg1"/>
          </a:solidFill>
          <a:ln w="38100">
            <a:solidFill>
              <a:schemeClr val="tx1"/>
            </a:solidFill>
          </a:ln>
        </p:spPr>
        <p:txBody>
          <a:bodyPr wrap="square">
            <a:spAutoFit/>
          </a:bodyPr>
          <a:lstStyle/>
          <a:p>
            <a:pPr algn="ctr"/>
            <a:r>
              <a:rPr lang="en-GB" sz="3600" dirty="0"/>
              <a:t>Our vision is that we will grow in the God-given virtues of “faith, hope and love” (1 Corinthians 13:13): having faith in God or being inspired by faith; having hope that we can work to change ourselves and the world for the better; and having love for others, reflecting God’s love for everyone. </a:t>
            </a:r>
          </a:p>
        </p:txBody>
      </p:sp>
      <p:sp>
        <p:nvSpPr>
          <p:cNvPr id="4" name="Rectangle 3">
            <a:extLst>
              <a:ext uri="{FF2B5EF4-FFF2-40B4-BE49-F238E27FC236}">
                <a16:creationId xmlns:a16="http://schemas.microsoft.com/office/drawing/2014/main" id="{0FA24E19-7ED3-46F5-81FC-AC3905F1279E}"/>
              </a:ext>
            </a:extLst>
          </p:cNvPr>
          <p:cNvSpPr/>
          <p:nvPr/>
        </p:nvSpPr>
        <p:spPr>
          <a:xfrm>
            <a:off x="680696" y="459571"/>
            <a:ext cx="10881359" cy="830997"/>
          </a:xfrm>
          <a:prstGeom prst="rect">
            <a:avLst/>
          </a:prstGeom>
          <a:solidFill>
            <a:schemeClr val="bg1"/>
          </a:solidFill>
          <a:ln w="38100">
            <a:solidFill>
              <a:schemeClr val="tx1"/>
            </a:solidFill>
          </a:ln>
        </p:spPr>
        <p:txBody>
          <a:bodyPr wrap="square">
            <a:spAutoFit/>
          </a:bodyPr>
          <a:lstStyle/>
          <a:p>
            <a:pPr algn="ctr"/>
            <a:r>
              <a:rPr lang="en-GB" sz="4800" dirty="0"/>
              <a:t>School Vision</a:t>
            </a:r>
          </a:p>
        </p:txBody>
      </p:sp>
      <p:pic>
        <p:nvPicPr>
          <p:cNvPr id="3" name="Picture 2">
            <a:extLst>
              <a:ext uri="{FF2B5EF4-FFF2-40B4-BE49-F238E27FC236}">
                <a16:creationId xmlns:a16="http://schemas.microsoft.com/office/drawing/2014/main" id="{31CA2894-93BA-4438-90CD-876CC847350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22129" y="186237"/>
            <a:ext cx="879851" cy="913247"/>
          </a:xfrm>
          <a:prstGeom prst="rect">
            <a:avLst/>
          </a:prstGeom>
          <a:ln w="28575">
            <a:solidFill>
              <a:schemeClr val="tx1"/>
            </a:solidFill>
          </a:ln>
        </p:spPr>
      </p:pic>
    </p:spTree>
    <p:extLst>
      <p:ext uri="{BB962C8B-B14F-4D97-AF65-F5344CB8AC3E}">
        <p14:creationId xmlns:p14="http://schemas.microsoft.com/office/powerpoint/2010/main" val="26552642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DC4C3E9-C08F-4092-9D8C-0FED2D7D978B}"/>
              </a:ext>
            </a:extLst>
          </p:cNvPr>
          <p:cNvSpPr/>
          <p:nvPr/>
        </p:nvSpPr>
        <p:spPr>
          <a:xfrm>
            <a:off x="680696" y="1563902"/>
            <a:ext cx="10822190" cy="4832092"/>
          </a:xfrm>
          <a:prstGeom prst="rect">
            <a:avLst/>
          </a:prstGeom>
          <a:solidFill>
            <a:schemeClr val="bg1"/>
          </a:solidFill>
          <a:ln w="38100">
            <a:solidFill>
              <a:schemeClr val="tx1"/>
            </a:solidFill>
          </a:ln>
        </p:spPr>
        <p:txBody>
          <a:bodyPr wrap="square">
            <a:spAutoFit/>
          </a:bodyPr>
          <a:lstStyle/>
          <a:p>
            <a:pPr algn="ctr"/>
            <a:r>
              <a:rPr lang="en-GB" sz="2800" dirty="0"/>
              <a:t>Inspired by our local community and surroundings, our curriculum at Bishop Perrin School is designed to nurture life-long learners and provide opportunities for all to succeed in the modern world with confidence, creativity and curiosity. We endeavour to instil a love of learning using a range of exciting and inspiring books as a gateway to a wide range of subjects and cultural and social experiences. We aim to provide opportunities for all pupils to learn the knowledge, understanding and interpersonal skills necessary to be active, healthy, responsible participants in their community and the wider world, providing stable foundations for the next stage in their learning. Our curriculum is underpinned by our school’s spiritual values. </a:t>
            </a:r>
          </a:p>
        </p:txBody>
      </p:sp>
      <p:sp>
        <p:nvSpPr>
          <p:cNvPr id="4" name="Rectangle 3">
            <a:extLst>
              <a:ext uri="{FF2B5EF4-FFF2-40B4-BE49-F238E27FC236}">
                <a16:creationId xmlns:a16="http://schemas.microsoft.com/office/drawing/2014/main" id="{0FA24E19-7ED3-46F5-81FC-AC3905F1279E}"/>
              </a:ext>
            </a:extLst>
          </p:cNvPr>
          <p:cNvSpPr/>
          <p:nvPr/>
        </p:nvSpPr>
        <p:spPr>
          <a:xfrm>
            <a:off x="680696" y="459571"/>
            <a:ext cx="10881359" cy="830997"/>
          </a:xfrm>
          <a:prstGeom prst="rect">
            <a:avLst/>
          </a:prstGeom>
          <a:solidFill>
            <a:schemeClr val="bg1"/>
          </a:solidFill>
          <a:ln w="38100">
            <a:solidFill>
              <a:schemeClr val="tx1"/>
            </a:solidFill>
          </a:ln>
        </p:spPr>
        <p:txBody>
          <a:bodyPr wrap="square">
            <a:spAutoFit/>
          </a:bodyPr>
          <a:lstStyle/>
          <a:p>
            <a:pPr algn="ctr"/>
            <a:r>
              <a:rPr lang="en-GB" sz="4800" dirty="0"/>
              <a:t>Curriculum Statement</a:t>
            </a:r>
          </a:p>
        </p:txBody>
      </p:sp>
      <p:pic>
        <p:nvPicPr>
          <p:cNvPr id="3" name="Picture 2">
            <a:extLst>
              <a:ext uri="{FF2B5EF4-FFF2-40B4-BE49-F238E27FC236}">
                <a16:creationId xmlns:a16="http://schemas.microsoft.com/office/drawing/2014/main" id="{31CA2894-93BA-4438-90CD-876CC847350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22129" y="186237"/>
            <a:ext cx="879851" cy="913247"/>
          </a:xfrm>
          <a:prstGeom prst="rect">
            <a:avLst/>
          </a:prstGeom>
          <a:ln w="28575">
            <a:solidFill>
              <a:schemeClr val="tx1"/>
            </a:solidFill>
          </a:ln>
        </p:spPr>
      </p:pic>
    </p:spTree>
    <p:extLst>
      <p:ext uri="{BB962C8B-B14F-4D97-AF65-F5344CB8AC3E}">
        <p14:creationId xmlns:p14="http://schemas.microsoft.com/office/powerpoint/2010/main" val="13848674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8076" y="1810693"/>
            <a:ext cx="10515600" cy="4440478"/>
          </a:xfrm>
          <a:solidFill>
            <a:schemeClr val="bg1"/>
          </a:solidFill>
          <a:ln w="38100">
            <a:solidFill>
              <a:schemeClr val="tx1"/>
            </a:solidFill>
          </a:ln>
        </p:spPr>
        <p:txBody>
          <a:bodyPr>
            <a:noAutofit/>
          </a:bodyPr>
          <a:lstStyle/>
          <a:p>
            <a:pPr algn="ctr"/>
            <a:r>
              <a:rPr lang="en-GB" sz="2500" dirty="0"/>
              <a:t>We value the support from parents and the partnership between home and school which ensures that children are able to be the best they can during their time at Bishop Perrin School. This meeting is designed to assist your child and the smooth running and work of the school throughout this academic year, and supports our </a:t>
            </a:r>
            <a:r>
              <a:rPr lang="en-GB" sz="2500" dirty="0">
                <a:hlinkClick r:id="rId2"/>
              </a:rPr>
              <a:t>Home School Agreement</a:t>
            </a:r>
            <a:r>
              <a:rPr lang="en-GB" sz="2500" dirty="0"/>
              <a:t>.   </a:t>
            </a:r>
            <a:br>
              <a:rPr lang="en-GB" sz="2500" dirty="0"/>
            </a:br>
            <a:br>
              <a:rPr lang="en-GB" sz="2500" dirty="0"/>
            </a:br>
            <a:r>
              <a:rPr lang="en-GB" sz="2500" dirty="0"/>
              <a:t>Further information is available on our school website: </a:t>
            </a:r>
            <a:r>
              <a:rPr lang="en-GB" sz="2500" dirty="0">
                <a:hlinkClick r:id="rId3"/>
              </a:rPr>
              <a:t>www.bishopperrin.richmond.sch.uk</a:t>
            </a:r>
            <a:r>
              <a:rPr lang="en-GB" sz="2500" dirty="0"/>
              <a:t> </a:t>
            </a:r>
            <a:br>
              <a:rPr lang="en-GB" sz="2500" dirty="0"/>
            </a:br>
            <a:br>
              <a:rPr lang="en-GB" sz="2500" dirty="0">
                <a:solidFill>
                  <a:schemeClr val="accent1">
                    <a:lumMod val="75000"/>
                  </a:schemeClr>
                </a:solidFill>
              </a:rPr>
            </a:br>
            <a:br>
              <a:rPr lang="en-GB" sz="2500" dirty="0">
                <a:solidFill>
                  <a:schemeClr val="accent1">
                    <a:lumMod val="75000"/>
                  </a:schemeClr>
                </a:solidFill>
              </a:rPr>
            </a:br>
            <a:r>
              <a:rPr lang="en-GB" sz="2500" dirty="0"/>
              <a:t>Please follow us on our Instagram account where you can keep up-to-date with the latest goings-on at school. Follow us on: @bishopperrinschool</a:t>
            </a:r>
            <a:br>
              <a:rPr lang="en-GB" sz="2500" dirty="0"/>
            </a:br>
            <a:endParaRPr lang="en-GB" sz="2500" dirty="0"/>
          </a:p>
        </p:txBody>
      </p:sp>
      <p:sp>
        <p:nvSpPr>
          <p:cNvPr id="5" name="TextBox 4">
            <a:extLst>
              <a:ext uri="{FF2B5EF4-FFF2-40B4-BE49-F238E27FC236}">
                <a16:creationId xmlns:a16="http://schemas.microsoft.com/office/drawing/2014/main" id="{5FB5C3A3-5EC0-4DE9-B1FA-6B3A29431803}"/>
              </a:ext>
            </a:extLst>
          </p:cNvPr>
          <p:cNvSpPr txBox="1"/>
          <p:nvPr/>
        </p:nvSpPr>
        <p:spPr>
          <a:xfrm>
            <a:off x="888075" y="572368"/>
            <a:ext cx="10582666" cy="646331"/>
          </a:xfrm>
          <a:prstGeom prst="rect">
            <a:avLst/>
          </a:prstGeom>
          <a:solidFill>
            <a:schemeClr val="bg1"/>
          </a:solidFill>
          <a:ln w="38100">
            <a:solidFill>
              <a:schemeClr val="tx1"/>
            </a:solidFill>
          </a:ln>
        </p:spPr>
        <p:txBody>
          <a:bodyPr wrap="square">
            <a:spAutoFit/>
          </a:bodyPr>
          <a:lstStyle/>
          <a:p>
            <a:pPr algn="ctr"/>
            <a:r>
              <a:rPr lang="en-GB" sz="3600" dirty="0"/>
              <a:t>Partnership between home and school</a:t>
            </a:r>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06499" y="300411"/>
            <a:ext cx="879851" cy="913247"/>
          </a:xfrm>
          <a:prstGeom prst="rect">
            <a:avLst/>
          </a:prstGeom>
          <a:ln w="28575">
            <a:solidFill>
              <a:schemeClr val="tx1"/>
            </a:solidFill>
          </a:ln>
        </p:spPr>
      </p:pic>
    </p:spTree>
    <p:extLst>
      <p:ext uri="{BB962C8B-B14F-4D97-AF65-F5344CB8AC3E}">
        <p14:creationId xmlns:p14="http://schemas.microsoft.com/office/powerpoint/2010/main" val="14398293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3396" y="1185218"/>
            <a:ext cx="11778558" cy="5470493"/>
          </a:xfrm>
          <a:solidFill>
            <a:schemeClr val="bg1"/>
          </a:solidFill>
          <a:ln w="38100">
            <a:solidFill>
              <a:schemeClr val="tx1"/>
            </a:solidFill>
          </a:ln>
        </p:spPr>
        <p:txBody>
          <a:bodyPr>
            <a:noAutofit/>
          </a:bodyPr>
          <a:lstStyle/>
          <a:p>
            <a:r>
              <a:rPr lang="en-GB" sz="1400" b="1" u="sng" dirty="0">
                <a:hlinkClick r:id="rId2"/>
              </a:rPr>
              <a:t>Attendance</a:t>
            </a:r>
            <a:br>
              <a:rPr lang="en-GB" sz="1400" dirty="0"/>
            </a:br>
            <a:r>
              <a:rPr lang="en-GB" sz="1400" dirty="0"/>
              <a:t>Your child should be in school every day unless they are unwell.  The school must be informed of any absence.</a:t>
            </a:r>
            <a:br>
              <a:rPr lang="en-GB" sz="1400" dirty="0"/>
            </a:br>
            <a:br>
              <a:rPr lang="en-GB" sz="1400" dirty="0"/>
            </a:br>
            <a:r>
              <a:rPr lang="en-GB" sz="1400" dirty="0"/>
              <a:t>Holidays during term time are not permitted and are </a:t>
            </a:r>
            <a:r>
              <a:rPr lang="en-GB" sz="1400" b="1" dirty="0"/>
              <a:t>strongly discouraged</a:t>
            </a:r>
            <a:r>
              <a:rPr lang="en-GB" sz="1400" dirty="0"/>
              <a:t>. Whilst we understand the challenges facing families regarding cost of holidays, term-time holidays are very disruptive for children in school and result in a significant loss of learning. Term-time holidays will be recorded as an unauthorised absence and may be subject to a fine. </a:t>
            </a:r>
            <a:br>
              <a:rPr lang="en-GB" sz="1400" dirty="0"/>
            </a:br>
            <a:br>
              <a:rPr lang="en-GB" sz="1400" dirty="0"/>
            </a:br>
            <a:r>
              <a:rPr lang="en-GB" sz="1400" dirty="0"/>
              <a:t>Children are awarded certificates at the end of each term for excellent attendance – 98% or above with no unauthorised absences. </a:t>
            </a:r>
            <a:br>
              <a:rPr lang="en-GB" sz="1400" dirty="0"/>
            </a:br>
            <a:br>
              <a:rPr lang="en-GB" sz="1400" dirty="0"/>
            </a:br>
            <a:r>
              <a:rPr lang="en-GB" sz="1400" b="1" dirty="0"/>
              <a:t>Pick up at the end of the day</a:t>
            </a:r>
            <a:br>
              <a:rPr lang="en-GB" sz="1400" b="1" dirty="0"/>
            </a:br>
            <a:r>
              <a:rPr lang="en-GB" sz="1400" dirty="0"/>
              <a:t>Pick up time is at 3:15pm. from the playground.</a:t>
            </a:r>
            <a:br>
              <a:rPr lang="en-GB" sz="1400" dirty="0"/>
            </a:br>
            <a:r>
              <a:rPr lang="en-GB" sz="1400" dirty="0"/>
              <a:t>Please ensure we have written permission for any adults who you allow to pick your child up from school at the end of the day. If your child is to be collected by someone other than the adults you have already authorised, please inform the school in writing.</a:t>
            </a:r>
            <a:br>
              <a:rPr lang="en-GB" sz="1400" dirty="0"/>
            </a:br>
            <a:br>
              <a:rPr lang="en-GB" sz="1400" dirty="0"/>
            </a:br>
            <a:r>
              <a:rPr lang="en-GB" sz="1400" i="1" dirty="0"/>
              <a:t>Please approach the door and stand so that we can see you, particularly whilst I get to know and learn everyone’s names and faces.  It can be tricky to manage the children and see who is in the playground so it is helpful if you come as close as possible to the door.</a:t>
            </a:r>
            <a:br>
              <a:rPr lang="en-GB" sz="1400" dirty="0"/>
            </a:br>
            <a:br>
              <a:rPr lang="en-GB" sz="1400" dirty="0"/>
            </a:br>
            <a:r>
              <a:rPr lang="en-GB" sz="1400" b="1" u="sng" dirty="0"/>
              <a:t>Punctuality</a:t>
            </a:r>
            <a:br>
              <a:rPr lang="en-GB" sz="1400" dirty="0"/>
            </a:br>
            <a:r>
              <a:rPr lang="en-GB" sz="1400" dirty="0"/>
              <a:t>It is imperative that your child arrives at school on time to support a settled and smooth transition to the start of the school day. </a:t>
            </a:r>
            <a:br>
              <a:rPr lang="en-GB" sz="1400" dirty="0"/>
            </a:br>
            <a:br>
              <a:rPr lang="en-GB" sz="1400" dirty="0"/>
            </a:br>
            <a:r>
              <a:rPr lang="en-GB" sz="1400" dirty="0"/>
              <a:t>The front gate will be open from 8:30am until 8:40am. Your child is expected to arrive at school before the gate closes. This time is often used for interventions.</a:t>
            </a:r>
            <a:br>
              <a:rPr lang="en-GB" sz="1400" dirty="0"/>
            </a:br>
            <a:br>
              <a:rPr lang="en-GB" sz="1400" dirty="0"/>
            </a:br>
            <a:r>
              <a:rPr lang="en-GB" sz="1400" dirty="0"/>
              <a:t>If your child arrives after 8:40am, please bring them to the main entrance and sign them in using the electronic register. Staff monitor children who are persistently late for school, and seek advice from our Educational Welfare Officer. </a:t>
            </a:r>
            <a:endParaRPr lang="en-GB" sz="2400" dirty="0"/>
          </a:p>
        </p:txBody>
      </p:sp>
      <p:sp>
        <p:nvSpPr>
          <p:cNvPr id="5" name="TextBox 4">
            <a:extLst>
              <a:ext uri="{FF2B5EF4-FFF2-40B4-BE49-F238E27FC236}">
                <a16:creationId xmlns:a16="http://schemas.microsoft.com/office/drawing/2014/main" id="{BB64FBAD-1FA5-456C-AAAB-3F5A8B1C7FF0}"/>
              </a:ext>
            </a:extLst>
          </p:cNvPr>
          <p:cNvSpPr txBox="1"/>
          <p:nvPr/>
        </p:nvSpPr>
        <p:spPr>
          <a:xfrm>
            <a:off x="698269" y="127325"/>
            <a:ext cx="10623666" cy="769441"/>
          </a:xfrm>
          <a:prstGeom prst="rect">
            <a:avLst/>
          </a:prstGeom>
          <a:solidFill>
            <a:schemeClr val="bg1"/>
          </a:solidFill>
          <a:ln w="38100">
            <a:solidFill>
              <a:schemeClr val="tx1"/>
            </a:solidFill>
          </a:ln>
        </p:spPr>
        <p:txBody>
          <a:bodyPr wrap="square">
            <a:spAutoFit/>
          </a:bodyPr>
          <a:lstStyle/>
          <a:p>
            <a:pPr algn="ctr"/>
            <a:r>
              <a:rPr lang="en-GB" sz="4400" b="1" dirty="0"/>
              <a:t>Attendance and Punctuality</a:t>
            </a:r>
            <a:endParaRPr lang="en-GB" sz="4400"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82009" y="127325"/>
            <a:ext cx="879851" cy="913247"/>
          </a:xfrm>
          <a:prstGeom prst="rect">
            <a:avLst/>
          </a:prstGeom>
          <a:ln w="28575">
            <a:solidFill>
              <a:schemeClr val="tx1"/>
            </a:solidFill>
          </a:ln>
        </p:spPr>
      </p:pic>
    </p:spTree>
    <p:extLst>
      <p:ext uri="{BB962C8B-B14F-4D97-AF65-F5344CB8AC3E}">
        <p14:creationId xmlns:p14="http://schemas.microsoft.com/office/powerpoint/2010/main" val="1223560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21972" y="167242"/>
            <a:ext cx="11717628" cy="1323439"/>
          </a:xfrm>
          <a:prstGeom prst="rect">
            <a:avLst/>
          </a:prstGeom>
          <a:solidFill>
            <a:schemeClr val="bg1"/>
          </a:solidFill>
          <a:ln w="38100">
            <a:solidFill>
              <a:schemeClr val="tx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a:ln>
                  <a:noFill/>
                </a:ln>
                <a:solidFill>
                  <a:prstClr val="black"/>
                </a:solidFill>
                <a:effectLst/>
                <a:uLnTx/>
                <a:uFillTx/>
                <a:latin typeface="Calibri" panose="020F0502020204030204"/>
                <a:ea typeface="+mn-ea"/>
                <a:cs typeface="+mn-cs"/>
              </a:rPr>
              <a:t>Attendance – why is it important for my child to be in school everyday?</a:t>
            </a:r>
          </a:p>
        </p:txBody>
      </p:sp>
      <p:sp>
        <p:nvSpPr>
          <p:cNvPr id="4" name="Rectangle 3">
            <a:extLst>
              <a:ext uri="{FF2B5EF4-FFF2-40B4-BE49-F238E27FC236}">
                <a16:creationId xmlns:a16="http://schemas.microsoft.com/office/drawing/2014/main" id="{F03C5285-7CA4-4FC8-B965-4C2BF89D50F2}"/>
              </a:ext>
            </a:extLst>
          </p:cNvPr>
          <p:cNvSpPr/>
          <p:nvPr/>
        </p:nvSpPr>
        <p:spPr>
          <a:xfrm>
            <a:off x="321972" y="2982932"/>
            <a:ext cx="11717626" cy="1058367"/>
          </a:xfrm>
          <a:prstGeom prst="rect">
            <a:avLst/>
          </a:prstGeom>
          <a:solidFill>
            <a:schemeClr val="bg1"/>
          </a:solid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GB" sz="3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Life lessons – responsibilities; expectations; building resilience; being on time; respect for other people’s time; preparation for the job market</a:t>
            </a:r>
          </a:p>
        </p:txBody>
      </p:sp>
      <p:sp>
        <p:nvSpPr>
          <p:cNvPr id="6" name="Rectangle 5">
            <a:extLst>
              <a:ext uri="{FF2B5EF4-FFF2-40B4-BE49-F238E27FC236}">
                <a16:creationId xmlns:a16="http://schemas.microsoft.com/office/drawing/2014/main" id="{A8E63E27-96B9-4B89-9F19-2A7D2652BA94}"/>
              </a:ext>
            </a:extLst>
          </p:cNvPr>
          <p:cNvSpPr/>
          <p:nvPr/>
        </p:nvSpPr>
        <p:spPr>
          <a:xfrm>
            <a:off x="321972" y="1668801"/>
            <a:ext cx="11717626" cy="1058367"/>
          </a:xfrm>
          <a:prstGeom prst="rect">
            <a:avLst/>
          </a:prstGeom>
          <a:solidFill>
            <a:schemeClr val="bg1"/>
          </a:solid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GB" sz="3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Lost learning – it’s important to support them to keep up, rather than catch up.  </a:t>
            </a:r>
          </a:p>
        </p:txBody>
      </p:sp>
      <p:sp>
        <p:nvSpPr>
          <p:cNvPr id="8" name="Rectangle 7">
            <a:extLst>
              <a:ext uri="{FF2B5EF4-FFF2-40B4-BE49-F238E27FC236}">
                <a16:creationId xmlns:a16="http://schemas.microsoft.com/office/drawing/2014/main" id="{70B290ED-7E0E-4558-9279-A0FA611B8958}"/>
              </a:ext>
            </a:extLst>
          </p:cNvPr>
          <p:cNvSpPr/>
          <p:nvPr/>
        </p:nvSpPr>
        <p:spPr>
          <a:xfrm>
            <a:off x="321972" y="5040947"/>
            <a:ext cx="11717626" cy="564385"/>
          </a:xfrm>
          <a:prstGeom prst="rect">
            <a:avLst/>
          </a:prstGeom>
          <a:solidFill>
            <a:schemeClr val="bg1"/>
          </a:solid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GB" sz="3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OFTSED judging schools on poor attendance </a:t>
            </a:r>
          </a:p>
        </p:txBody>
      </p:sp>
      <p:sp>
        <p:nvSpPr>
          <p:cNvPr id="9" name="Rectangle 8">
            <a:extLst>
              <a:ext uri="{FF2B5EF4-FFF2-40B4-BE49-F238E27FC236}">
                <a16:creationId xmlns:a16="http://schemas.microsoft.com/office/drawing/2014/main" id="{712615AB-E3C8-4903-9E75-8DC10379601D}"/>
              </a:ext>
            </a:extLst>
          </p:cNvPr>
          <p:cNvSpPr/>
          <p:nvPr/>
        </p:nvSpPr>
        <p:spPr>
          <a:xfrm>
            <a:off x="321972" y="4235779"/>
            <a:ext cx="11717626" cy="564385"/>
          </a:xfrm>
          <a:prstGeom prst="rect">
            <a:avLst/>
          </a:prstGeom>
          <a:solidFill>
            <a:schemeClr val="bg1"/>
          </a:solid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GB" sz="3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Impact on friendships and experiencing wider curriculum events</a:t>
            </a:r>
          </a:p>
        </p:txBody>
      </p:sp>
    </p:spTree>
    <p:extLst>
      <p:ext uri="{BB962C8B-B14F-4D97-AF65-F5344CB8AC3E}">
        <p14:creationId xmlns:p14="http://schemas.microsoft.com/office/powerpoint/2010/main" val="841506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a:extLst>
              <a:ext uri="{FF2B5EF4-FFF2-40B4-BE49-F238E27FC236}">
                <a16:creationId xmlns:a16="http://schemas.microsoft.com/office/drawing/2014/main" id="{1A37CEAF-D8DE-4536-926D-A01C723971BD}"/>
              </a:ext>
            </a:extLst>
          </p:cNvPr>
          <p:cNvGraphicFramePr>
            <a:graphicFrameLocks noGrp="1"/>
          </p:cNvGraphicFramePr>
          <p:nvPr/>
        </p:nvGraphicFramePr>
        <p:xfrm>
          <a:off x="1876927" y="218938"/>
          <a:ext cx="9071810" cy="6446223"/>
        </p:xfrm>
        <a:graphic>
          <a:graphicData uri="http://schemas.openxmlformats.org/drawingml/2006/table">
            <a:tbl>
              <a:tblPr firstRow="1" firstCol="1" bandRow="1"/>
              <a:tblGrid>
                <a:gridCol w="1296336">
                  <a:extLst>
                    <a:ext uri="{9D8B030D-6E8A-4147-A177-3AD203B41FA5}">
                      <a16:colId xmlns:a16="http://schemas.microsoft.com/office/drawing/2014/main" val="2321030581"/>
                    </a:ext>
                  </a:extLst>
                </a:gridCol>
                <a:gridCol w="1206232">
                  <a:extLst>
                    <a:ext uri="{9D8B030D-6E8A-4147-A177-3AD203B41FA5}">
                      <a16:colId xmlns:a16="http://schemas.microsoft.com/office/drawing/2014/main" val="4221542165"/>
                    </a:ext>
                  </a:extLst>
                </a:gridCol>
                <a:gridCol w="1491814">
                  <a:extLst>
                    <a:ext uri="{9D8B030D-6E8A-4147-A177-3AD203B41FA5}">
                      <a16:colId xmlns:a16="http://schemas.microsoft.com/office/drawing/2014/main" val="3934409969"/>
                    </a:ext>
                  </a:extLst>
                </a:gridCol>
                <a:gridCol w="1352272">
                  <a:extLst>
                    <a:ext uri="{9D8B030D-6E8A-4147-A177-3AD203B41FA5}">
                      <a16:colId xmlns:a16="http://schemas.microsoft.com/office/drawing/2014/main" val="475279976"/>
                    </a:ext>
                  </a:extLst>
                </a:gridCol>
                <a:gridCol w="1347394">
                  <a:extLst>
                    <a:ext uri="{9D8B030D-6E8A-4147-A177-3AD203B41FA5}">
                      <a16:colId xmlns:a16="http://schemas.microsoft.com/office/drawing/2014/main" val="3942456686"/>
                    </a:ext>
                  </a:extLst>
                </a:gridCol>
                <a:gridCol w="1368527">
                  <a:extLst>
                    <a:ext uri="{9D8B030D-6E8A-4147-A177-3AD203B41FA5}">
                      <a16:colId xmlns:a16="http://schemas.microsoft.com/office/drawing/2014/main" val="2416677298"/>
                    </a:ext>
                  </a:extLst>
                </a:gridCol>
                <a:gridCol w="1009235">
                  <a:extLst>
                    <a:ext uri="{9D8B030D-6E8A-4147-A177-3AD203B41FA5}">
                      <a16:colId xmlns:a16="http://schemas.microsoft.com/office/drawing/2014/main" val="4124115144"/>
                    </a:ext>
                  </a:extLst>
                </a:gridCol>
              </a:tblGrid>
              <a:tr h="440988">
                <a:tc rowSpan="8">
                  <a:txBody>
                    <a:bodyPr/>
                    <a:lstStyle/>
                    <a:p>
                      <a:pPr marL="71755" marR="71755" algn="ctr">
                        <a:lnSpc>
                          <a:spcPct val="105000"/>
                        </a:lnSpc>
                        <a:spcAft>
                          <a:spcPts val="0"/>
                        </a:spcAft>
                      </a:pPr>
                      <a:endParaRPr lang="en-GB" sz="3200" b="1" dirty="0">
                        <a:effectLst/>
                        <a:latin typeface="Calibri" panose="020F0502020204030204" pitchFamily="34" charset="0"/>
                        <a:ea typeface="Times New Roman" panose="02020603050405020304" pitchFamily="18" charset="0"/>
                      </a:endParaRPr>
                    </a:p>
                    <a:p>
                      <a:pPr marL="71755" marR="71755" algn="ctr">
                        <a:lnSpc>
                          <a:spcPct val="105000"/>
                        </a:lnSpc>
                        <a:spcAft>
                          <a:spcPts val="0"/>
                        </a:spcAft>
                      </a:pPr>
                      <a:r>
                        <a:rPr lang="en-GB" sz="3200" b="1" dirty="0">
                          <a:effectLst/>
                          <a:latin typeface="Calibri" panose="020F0502020204030204" pitchFamily="34" charset="0"/>
                          <a:ea typeface="Times New Roman" panose="02020603050405020304" pitchFamily="18" charset="0"/>
                        </a:rPr>
                        <a:t>365 DAYS A YEAR</a:t>
                      </a:r>
                      <a:endParaRPr lang="en-GB" sz="4400" dirty="0">
                        <a:effectLst/>
                        <a:latin typeface="Times New Roman" panose="02020603050405020304" pitchFamily="18" charset="0"/>
                        <a:ea typeface="Times New Roman" panose="02020603050405020304" pitchFamily="18" charset="0"/>
                      </a:endParaRPr>
                    </a:p>
                  </a:txBody>
                  <a:tcPr marL="0" marR="0"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gridSpan="6">
                  <a:txBody>
                    <a:bodyPr/>
                    <a:lstStyle/>
                    <a:p>
                      <a:pPr algn="ctr">
                        <a:lnSpc>
                          <a:spcPct val="105000"/>
                        </a:lnSpc>
                        <a:spcAft>
                          <a:spcPts val="0"/>
                        </a:spcAft>
                      </a:pPr>
                      <a:r>
                        <a:rPr lang="en-GB" sz="2000" b="1" dirty="0">
                          <a:effectLst/>
                          <a:latin typeface="Calibri" panose="020F0502020204030204" pitchFamily="34" charset="0"/>
                          <a:ea typeface="Times New Roman" panose="02020603050405020304" pitchFamily="18" charset="0"/>
                        </a:rPr>
                        <a:t>175 NON-SCHOOL</a:t>
                      </a:r>
                      <a:r>
                        <a:rPr lang="en-GB" sz="2000" dirty="0">
                          <a:effectLst/>
                          <a:latin typeface="Calibri" panose="020F0502020204030204" pitchFamily="34" charset="0"/>
                          <a:ea typeface="Times New Roman" panose="02020603050405020304" pitchFamily="18" charset="0"/>
                        </a:rPr>
                        <a:t> </a:t>
                      </a:r>
                      <a:r>
                        <a:rPr lang="en-GB" sz="2000" b="1" dirty="0">
                          <a:effectLst/>
                          <a:latin typeface="Calibri" panose="020F0502020204030204" pitchFamily="34" charset="0"/>
                          <a:ea typeface="Times New Roman" panose="02020603050405020304" pitchFamily="18" charset="0"/>
                        </a:rPr>
                        <a:t>DAYS A YEAR</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dirty="0">
                          <a:effectLst/>
                          <a:latin typeface="Calibri" panose="020F0502020204030204" pitchFamily="34" charset="0"/>
                          <a:ea typeface="Times New Roman" panose="02020603050405020304" pitchFamily="18" charset="0"/>
                        </a:rPr>
                        <a:t>175 days to spend on family time, visits, holidays and other appointments</a:t>
                      </a:r>
                      <a:endParaRPr lang="en-GB" sz="28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371777714"/>
                  </a:ext>
                </a:extLst>
              </a:tr>
              <a:tr h="516241">
                <a:tc vMerge="1">
                  <a:txBody>
                    <a:bodyPr/>
                    <a:lstStyle/>
                    <a:p>
                      <a:endParaRPr lang="en-GB"/>
                    </a:p>
                  </a:txBody>
                  <a:tcPr/>
                </a:tc>
                <a:tc rowSpan="6">
                  <a:txBody>
                    <a:bodyPr/>
                    <a:lstStyle/>
                    <a:p>
                      <a:pPr algn="ctr">
                        <a:lnSpc>
                          <a:spcPct val="105000"/>
                        </a:lnSpc>
                        <a:spcAft>
                          <a:spcPts val="0"/>
                        </a:spcAft>
                      </a:pPr>
                      <a:r>
                        <a:rPr lang="en-GB" sz="1800" kern="1400">
                          <a:solidFill>
                            <a:srgbClr val="000000"/>
                          </a:solidFill>
                          <a:effectLst/>
                          <a:latin typeface="Calibri" panose="020F0502020204030204" pitchFamily="34" charset="0"/>
                          <a:ea typeface="Times New Roman" panose="02020603050405020304" pitchFamily="18" charset="0"/>
                        </a:rPr>
                        <a:t> </a:t>
                      </a:r>
                      <a:endParaRPr lang="en-GB" sz="280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a:effectLst/>
                          <a:latin typeface="Calibri" panose="020F0502020204030204" pitchFamily="34" charset="0"/>
                          <a:ea typeface="Times New Roman" panose="02020603050405020304" pitchFamily="18" charset="0"/>
                        </a:rPr>
                        <a:t>190</a:t>
                      </a:r>
                      <a:endParaRPr lang="en-GB" sz="280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a:effectLst/>
                          <a:latin typeface="Calibri" panose="020F0502020204030204" pitchFamily="34" charset="0"/>
                          <a:ea typeface="Times New Roman" panose="02020603050405020304" pitchFamily="18" charset="0"/>
                        </a:rPr>
                        <a:t>SCHOOL DAYS</a:t>
                      </a:r>
                      <a:endParaRPr lang="en-GB" sz="280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a:effectLst/>
                          <a:latin typeface="Calibri" panose="020F0502020204030204" pitchFamily="34" charset="0"/>
                          <a:ea typeface="Times New Roman" panose="02020603050405020304" pitchFamily="18" charset="0"/>
                        </a:rPr>
                        <a:t>IN EACH YEAR</a:t>
                      </a:r>
                      <a:endParaRPr lang="en-GB" sz="280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a:effectLst/>
                          <a:latin typeface="Calibri" panose="020F0502020204030204" pitchFamily="34" charset="0"/>
                          <a:ea typeface="Times New Roman" panose="02020603050405020304" pitchFamily="18" charset="0"/>
                        </a:rPr>
                        <a:t> </a:t>
                      </a:r>
                      <a:endParaRPr lang="en-GB" sz="2800">
                        <a:effectLst/>
                        <a:latin typeface="Times New Roman" panose="02020603050405020304" pitchFamily="18" charset="0"/>
                        <a:ea typeface="Times New Roman" panose="02020603050405020304" pitchFamily="18" charset="0"/>
                      </a:endParaRPr>
                    </a:p>
                    <a:p>
                      <a:pPr algn="ctr" hangingPunct="0">
                        <a:lnSpc>
                          <a:spcPct val="105000"/>
                        </a:lnSpc>
                        <a:spcAft>
                          <a:spcPts val="0"/>
                        </a:spcAft>
                      </a:pPr>
                      <a:r>
                        <a:rPr lang="en-GB" sz="1800">
                          <a:effectLst/>
                          <a:latin typeface="Calibri" panose="020F0502020204030204" pitchFamily="34" charset="0"/>
                          <a:ea typeface="Times New Roman" panose="02020603050405020304" pitchFamily="18" charset="0"/>
                        </a:rPr>
                        <a:t>190 days for your child’s education</a:t>
                      </a:r>
                      <a:endParaRPr lang="en-GB" sz="280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kern="1400">
                          <a:solidFill>
                            <a:srgbClr val="000000"/>
                          </a:solidFill>
                          <a:effectLst/>
                          <a:latin typeface="Calibri" panose="020F0502020204030204" pitchFamily="34" charset="0"/>
                          <a:ea typeface="Times New Roman" panose="02020603050405020304" pitchFamily="18" charset="0"/>
                        </a:rPr>
                        <a:t> </a:t>
                      </a:r>
                      <a:endParaRPr lang="en-GB" sz="280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10 days absence</a:t>
                      </a:r>
                      <a:endParaRPr lang="en-GB" sz="28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rowSpan="2">
                  <a:txBody>
                    <a:bodyPr/>
                    <a:lstStyle/>
                    <a:p>
                      <a:pPr algn="ctr">
                        <a:lnSpc>
                          <a:spcPct val="105000"/>
                        </a:lnSpc>
                        <a:spcAft>
                          <a:spcPts val="0"/>
                        </a:spcAft>
                      </a:pPr>
                      <a:r>
                        <a:rPr lang="en-GB" sz="1800" kern="1400" dirty="0">
                          <a:solidFill>
                            <a:srgbClr val="000000"/>
                          </a:solidFill>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20 days absence</a:t>
                      </a:r>
                      <a:endParaRPr lang="en-GB" sz="28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rowSpan="3">
                  <a:txBody>
                    <a:bodyPr/>
                    <a:lstStyle/>
                    <a:p>
                      <a:pPr algn="ctr">
                        <a:lnSpc>
                          <a:spcPct val="105000"/>
                        </a:lnSpc>
                        <a:spcAft>
                          <a:spcPts val="0"/>
                        </a:spcAft>
                      </a:pPr>
                      <a:r>
                        <a:rPr lang="en-GB" sz="1800" kern="1400" dirty="0">
                          <a:solidFill>
                            <a:srgbClr val="000000"/>
                          </a:solidFill>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29 days absence</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Half a term missed</a:t>
                      </a:r>
                      <a:endParaRPr lang="en-GB" sz="28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rowSpan="4">
                  <a:txBody>
                    <a:bodyPr/>
                    <a:lstStyle/>
                    <a:p>
                      <a:pPr algn="ctr">
                        <a:lnSpc>
                          <a:spcPct val="105000"/>
                        </a:lnSpc>
                        <a:spcAft>
                          <a:spcPts val="0"/>
                        </a:spcAft>
                      </a:pPr>
                      <a:r>
                        <a:rPr lang="en-GB" sz="1800" kern="1400" dirty="0">
                          <a:solidFill>
                            <a:srgbClr val="000000"/>
                          </a:solidFill>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38 days absence</a:t>
                      </a:r>
                      <a:endParaRPr lang="en-GB" sz="28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rowSpan="5">
                  <a:txBody>
                    <a:bodyPr/>
                    <a:lstStyle/>
                    <a:p>
                      <a:pPr algn="ctr">
                        <a:lnSpc>
                          <a:spcPct val="105000"/>
                        </a:lnSpc>
                        <a:spcAft>
                          <a:spcPts val="0"/>
                        </a:spcAft>
                      </a:pPr>
                      <a:r>
                        <a:rPr lang="en-GB" sz="1800" kern="1400" dirty="0">
                          <a:solidFill>
                            <a:srgbClr val="000000"/>
                          </a:solidFill>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47 days absence,</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over two months missed</a:t>
                      </a:r>
                      <a:endParaRPr lang="en-GB" sz="28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039676525"/>
                  </a:ext>
                </a:extLst>
              </a:tr>
              <a:tr h="174738">
                <a:tc vMerge="1">
                  <a:txBody>
                    <a:bodyPr/>
                    <a:lstStyle/>
                    <a:p>
                      <a:endParaRPr lang="en-GB"/>
                    </a:p>
                  </a:txBody>
                  <a:tcPr/>
                </a:tc>
                <a:tc vMerge="1">
                  <a:txBody>
                    <a:bodyPr/>
                    <a:lstStyle/>
                    <a:p>
                      <a:endParaRPr lang="en-GB"/>
                    </a:p>
                  </a:txBody>
                  <a:tcPr/>
                </a:tc>
                <a:tc rowSpan="5">
                  <a:txBody>
                    <a:bodyPr/>
                    <a:lstStyle/>
                    <a:p>
                      <a:pPr algn="ctr">
                        <a:lnSpc>
                          <a:spcPct val="105000"/>
                        </a:lnSpc>
                        <a:spcAft>
                          <a:spcPts val="0"/>
                        </a:spcAft>
                      </a:pPr>
                      <a:r>
                        <a:rPr lang="en-GB" sz="1800" kern="1400">
                          <a:solidFill>
                            <a:srgbClr val="000000"/>
                          </a:solidFill>
                          <a:effectLst/>
                          <a:latin typeface="Calibri" panose="020F0502020204030204" pitchFamily="34" charset="0"/>
                          <a:ea typeface="Times New Roman" panose="02020603050405020304" pitchFamily="18" charset="0"/>
                        </a:rPr>
                        <a:t> </a:t>
                      </a:r>
                      <a:endParaRPr lang="en-GB" sz="280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a:effectLst/>
                          <a:latin typeface="Calibri" panose="020F0502020204030204" pitchFamily="34" charset="0"/>
                          <a:ea typeface="Times New Roman" panose="02020603050405020304" pitchFamily="18" charset="0"/>
                        </a:rPr>
                        <a:t>180</a:t>
                      </a:r>
                      <a:endParaRPr lang="en-GB" sz="280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a:effectLst/>
                          <a:latin typeface="Calibri" panose="020F0502020204030204" pitchFamily="34" charset="0"/>
                          <a:ea typeface="Times New Roman" panose="02020603050405020304" pitchFamily="18" charset="0"/>
                        </a:rPr>
                        <a:t>DAYS OF SCHOOL</a:t>
                      </a:r>
                      <a:endParaRPr lang="en-GB" sz="280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4263806817"/>
                  </a:ext>
                </a:extLst>
              </a:tr>
              <a:tr h="113553">
                <a:tc vMerge="1">
                  <a:txBody>
                    <a:bodyPr/>
                    <a:lstStyle/>
                    <a:p>
                      <a:endParaRPr lang="en-GB"/>
                    </a:p>
                  </a:txBody>
                  <a:tcPr/>
                </a:tc>
                <a:tc vMerge="1">
                  <a:txBody>
                    <a:bodyPr/>
                    <a:lstStyle/>
                    <a:p>
                      <a:endParaRPr lang="en-GB"/>
                    </a:p>
                  </a:txBody>
                  <a:tcPr/>
                </a:tc>
                <a:tc vMerge="1">
                  <a:txBody>
                    <a:bodyPr/>
                    <a:lstStyle/>
                    <a:p>
                      <a:endParaRPr lang="en-GB"/>
                    </a:p>
                  </a:txBody>
                  <a:tcPr/>
                </a:tc>
                <a:tc rowSpan="4">
                  <a:txBody>
                    <a:bodyPr/>
                    <a:lstStyle/>
                    <a:p>
                      <a:pPr algn="ctr">
                        <a:lnSpc>
                          <a:spcPct val="105000"/>
                        </a:lnSpc>
                        <a:spcAft>
                          <a:spcPts val="0"/>
                        </a:spcAft>
                      </a:pPr>
                      <a:r>
                        <a:rPr lang="en-GB" sz="1800" kern="1400" dirty="0">
                          <a:solidFill>
                            <a:srgbClr val="000000"/>
                          </a:solidFill>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dirty="0">
                          <a:effectLst/>
                          <a:latin typeface="Calibri" panose="020F0502020204030204" pitchFamily="34" charset="0"/>
                          <a:ea typeface="Times New Roman" panose="02020603050405020304" pitchFamily="18" charset="0"/>
                        </a:rPr>
                        <a:t>170</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dirty="0">
                          <a:effectLst/>
                          <a:latin typeface="Calibri" panose="020F0502020204030204" pitchFamily="34" charset="0"/>
                          <a:ea typeface="Times New Roman" panose="02020603050405020304" pitchFamily="18" charset="0"/>
                        </a:rPr>
                        <a:t>DAYS OF SCHOOL</a:t>
                      </a:r>
                      <a:endParaRPr lang="en-GB" sz="28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vMerge="1">
                  <a:txBody>
                    <a:bodyPr/>
                    <a:lstStyle/>
                    <a:p>
                      <a:endParaRPr lang="en-GB"/>
                    </a:p>
                  </a:txBody>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1254490073"/>
                  </a:ext>
                </a:extLst>
              </a:tr>
              <a:tr h="478338">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rowSpan="3">
                  <a:txBody>
                    <a:bodyPr/>
                    <a:lstStyle/>
                    <a:p>
                      <a:pPr algn="ctr">
                        <a:lnSpc>
                          <a:spcPct val="105000"/>
                        </a:lnSpc>
                        <a:spcAft>
                          <a:spcPts val="0"/>
                        </a:spcAft>
                      </a:pPr>
                      <a:r>
                        <a:rPr lang="en-GB" sz="1800" kern="1400" dirty="0">
                          <a:solidFill>
                            <a:srgbClr val="000000"/>
                          </a:solidFill>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dirty="0">
                          <a:effectLst/>
                          <a:latin typeface="Calibri" panose="020F0502020204030204" pitchFamily="34" charset="0"/>
                          <a:ea typeface="Times New Roman" panose="02020603050405020304" pitchFamily="18" charset="0"/>
                        </a:rPr>
                        <a:t>161</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dirty="0">
                          <a:effectLst/>
                          <a:latin typeface="Calibri" panose="020F0502020204030204" pitchFamily="34" charset="0"/>
                          <a:ea typeface="Times New Roman" panose="02020603050405020304" pitchFamily="18" charset="0"/>
                        </a:rPr>
                        <a:t>DAYS OF SCHOOL</a:t>
                      </a:r>
                      <a:endParaRPr lang="en-GB" sz="28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4065069685"/>
                  </a:ext>
                </a:extLst>
              </a:tr>
              <a:tr h="1132305">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rowSpan="2">
                  <a:txBody>
                    <a:bodyPr/>
                    <a:lstStyle/>
                    <a:p>
                      <a:pPr algn="ctr">
                        <a:lnSpc>
                          <a:spcPct val="105000"/>
                        </a:lnSpc>
                        <a:spcAft>
                          <a:spcPts val="0"/>
                        </a:spcAft>
                      </a:pPr>
                      <a:r>
                        <a:rPr lang="en-GB" sz="1800" kern="1400" dirty="0">
                          <a:solidFill>
                            <a:srgbClr val="000000"/>
                          </a:solidFill>
                          <a:effectLst/>
                          <a:latin typeface="Calibri" panose="020F0502020204030204" pitchFamily="34" charset="0"/>
                          <a:ea typeface="Times New Roman" panose="02020603050405020304" pitchFamily="18" charset="0"/>
                        </a:rPr>
                        <a:t> </a:t>
                      </a:r>
                    </a:p>
                    <a:p>
                      <a:pPr algn="ctr">
                        <a:lnSpc>
                          <a:spcPct val="105000"/>
                        </a:lnSpc>
                        <a:spcAft>
                          <a:spcPts val="0"/>
                        </a:spcAft>
                      </a:pPr>
                      <a:endParaRPr lang="en-GB" sz="1800" b="1" kern="1400" dirty="0">
                        <a:solidFill>
                          <a:srgbClr val="000000"/>
                        </a:solidFill>
                        <a:effectLst/>
                        <a:latin typeface="Calibri" panose="020F0502020204030204" pitchFamily="34" charset="0"/>
                        <a:ea typeface="Times New Roman" panose="02020603050405020304" pitchFamily="18" charset="0"/>
                      </a:endParaRPr>
                    </a:p>
                    <a:p>
                      <a:pPr algn="ctr">
                        <a:lnSpc>
                          <a:spcPct val="105000"/>
                        </a:lnSpc>
                        <a:spcAft>
                          <a:spcPts val="0"/>
                        </a:spcAft>
                      </a:pPr>
                      <a:r>
                        <a:rPr lang="en-GB" sz="1800" b="1" dirty="0">
                          <a:effectLst/>
                          <a:latin typeface="Calibri" panose="020F0502020204030204" pitchFamily="34" charset="0"/>
                          <a:ea typeface="Times New Roman" panose="02020603050405020304" pitchFamily="18" charset="0"/>
                        </a:rPr>
                        <a:t>152</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dirty="0">
                          <a:effectLst/>
                          <a:latin typeface="Calibri" panose="020F0502020204030204" pitchFamily="34" charset="0"/>
                          <a:ea typeface="Times New Roman" panose="02020603050405020304" pitchFamily="18" charset="0"/>
                        </a:rPr>
                        <a:t>DAYS OF</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dirty="0">
                          <a:effectLst/>
                          <a:latin typeface="Calibri" panose="020F0502020204030204" pitchFamily="34" charset="0"/>
                          <a:ea typeface="Times New Roman" panose="02020603050405020304" pitchFamily="18" charset="0"/>
                        </a:rPr>
                        <a:t>SCHOOL</a:t>
                      </a:r>
                      <a:endParaRPr lang="en-GB" sz="28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vMerge="1">
                  <a:txBody>
                    <a:bodyPr/>
                    <a:lstStyle/>
                    <a:p>
                      <a:endParaRPr lang="en-GB"/>
                    </a:p>
                  </a:txBody>
                  <a:tcPr/>
                </a:tc>
                <a:extLst>
                  <a:ext uri="{0D108BD9-81ED-4DB2-BD59-A6C34878D82A}">
                    <a16:rowId xmlns:a16="http://schemas.microsoft.com/office/drawing/2014/main" val="2431145447"/>
                  </a:ext>
                </a:extLst>
              </a:tr>
              <a:tr h="986590">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05000"/>
                        </a:lnSpc>
                        <a:spcAft>
                          <a:spcPts val="0"/>
                        </a:spcAft>
                      </a:pPr>
                      <a:r>
                        <a:rPr lang="en-GB" sz="1800" b="1" dirty="0">
                          <a:effectLst/>
                          <a:latin typeface="Calibri" panose="020F0502020204030204" pitchFamily="34" charset="0"/>
                          <a:ea typeface="Times New Roman" panose="02020603050405020304" pitchFamily="18" charset="0"/>
                        </a:rPr>
                        <a:t>143</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dirty="0">
                          <a:effectLst/>
                          <a:latin typeface="Calibri" panose="020F0502020204030204" pitchFamily="34" charset="0"/>
                          <a:ea typeface="Times New Roman" panose="02020603050405020304" pitchFamily="18" charset="0"/>
                        </a:rPr>
                        <a:t>DAYS OF</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dirty="0">
                          <a:effectLst/>
                          <a:latin typeface="Calibri" panose="020F0502020204030204" pitchFamily="34" charset="0"/>
                          <a:ea typeface="Times New Roman" panose="02020603050405020304" pitchFamily="18" charset="0"/>
                        </a:rPr>
                        <a:t>SCHOOL</a:t>
                      </a:r>
                      <a:endParaRPr lang="en-GB" sz="28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extLst>
                  <a:ext uri="{0D108BD9-81ED-4DB2-BD59-A6C34878D82A}">
                    <a16:rowId xmlns:a16="http://schemas.microsoft.com/office/drawing/2014/main" val="311715689"/>
                  </a:ext>
                </a:extLst>
              </a:tr>
              <a:tr h="454384">
                <a:tc vMerge="1">
                  <a:txBody>
                    <a:bodyPr/>
                    <a:lstStyle/>
                    <a:p>
                      <a:endParaRPr lang="en-GB"/>
                    </a:p>
                  </a:txBody>
                  <a:tcPr/>
                </a:tc>
                <a:tc>
                  <a:txBody>
                    <a:bodyPr/>
                    <a:lstStyle/>
                    <a:p>
                      <a:pPr algn="ctr">
                        <a:lnSpc>
                          <a:spcPct val="105000"/>
                        </a:lnSpc>
                        <a:spcAft>
                          <a:spcPts val="0"/>
                        </a:spcAft>
                      </a:pPr>
                      <a:r>
                        <a:rPr lang="en-GB" sz="2000" kern="1400" dirty="0">
                          <a:solidFill>
                            <a:srgbClr val="000000"/>
                          </a:solidFill>
                          <a:effectLst/>
                          <a:latin typeface="Calibri" panose="020F0502020204030204" pitchFamily="34" charset="0"/>
                          <a:ea typeface="Times New Roman" panose="02020603050405020304" pitchFamily="18" charset="0"/>
                        </a:rPr>
                        <a:t> </a:t>
                      </a:r>
                      <a:endParaRPr lang="en-GB" sz="32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2000" dirty="0">
                          <a:effectLst/>
                          <a:latin typeface="Calibri" panose="020F0502020204030204" pitchFamily="34" charset="0"/>
                          <a:ea typeface="Times New Roman" panose="02020603050405020304" pitchFamily="18" charset="0"/>
                        </a:rPr>
                        <a:t>100%</a:t>
                      </a:r>
                      <a:endParaRPr lang="en-GB" sz="32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2000" kern="1400" dirty="0">
                          <a:solidFill>
                            <a:srgbClr val="000000"/>
                          </a:solidFill>
                          <a:effectLst/>
                          <a:latin typeface="Calibri" panose="020F0502020204030204" pitchFamily="34" charset="0"/>
                          <a:ea typeface="Times New Roman" panose="02020603050405020304" pitchFamily="18" charset="0"/>
                        </a:rPr>
                        <a:t> </a:t>
                      </a:r>
                      <a:endParaRPr lang="en-GB" sz="32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ctr">
                        <a:lnSpc>
                          <a:spcPct val="105000"/>
                        </a:lnSpc>
                        <a:spcAft>
                          <a:spcPts val="0"/>
                        </a:spcAft>
                      </a:pPr>
                      <a:r>
                        <a:rPr lang="en-GB" sz="2000" kern="1400" dirty="0">
                          <a:solidFill>
                            <a:srgbClr val="000000"/>
                          </a:solidFill>
                          <a:effectLst/>
                          <a:latin typeface="Calibri" panose="020F0502020204030204" pitchFamily="34" charset="0"/>
                          <a:ea typeface="Times New Roman" panose="02020603050405020304" pitchFamily="18" charset="0"/>
                        </a:rPr>
                        <a:t> </a:t>
                      </a:r>
                      <a:endParaRPr lang="en-GB" sz="32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2000" dirty="0">
                          <a:effectLst/>
                          <a:latin typeface="Calibri" panose="020F0502020204030204" pitchFamily="34" charset="0"/>
                          <a:ea typeface="Times New Roman" panose="02020603050405020304" pitchFamily="18" charset="0"/>
                        </a:rPr>
                        <a:t>95%</a:t>
                      </a:r>
                      <a:endParaRPr lang="en-GB" sz="32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gn="ctr">
                        <a:lnSpc>
                          <a:spcPct val="105000"/>
                        </a:lnSpc>
                        <a:spcAft>
                          <a:spcPts val="0"/>
                        </a:spcAft>
                      </a:pPr>
                      <a:r>
                        <a:rPr lang="en-GB" sz="2000" kern="1400" dirty="0">
                          <a:solidFill>
                            <a:srgbClr val="000000"/>
                          </a:solidFill>
                          <a:effectLst/>
                          <a:latin typeface="Calibri" panose="020F0502020204030204" pitchFamily="34" charset="0"/>
                          <a:ea typeface="Times New Roman" panose="02020603050405020304" pitchFamily="18" charset="0"/>
                        </a:rPr>
                        <a:t> </a:t>
                      </a:r>
                      <a:endParaRPr lang="en-GB" sz="32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2000" dirty="0">
                          <a:effectLst/>
                          <a:latin typeface="Calibri" panose="020F0502020204030204" pitchFamily="34" charset="0"/>
                          <a:ea typeface="Times New Roman" panose="02020603050405020304" pitchFamily="18" charset="0"/>
                        </a:rPr>
                        <a:t>90%</a:t>
                      </a:r>
                      <a:endParaRPr lang="en-GB" sz="32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05000"/>
                        </a:lnSpc>
                        <a:spcAft>
                          <a:spcPts val="0"/>
                        </a:spcAft>
                      </a:pPr>
                      <a:r>
                        <a:rPr lang="en-GB" sz="2000" kern="1400" dirty="0">
                          <a:solidFill>
                            <a:srgbClr val="000000"/>
                          </a:solidFill>
                          <a:effectLst/>
                          <a:latin typeface="Calibri" panose="020F0502020204030204" pitchFamily="34" charset="0"/>
                          <a:ea typeface="Times New Roman" panose="02020603050405020304" pitchFamily="18" charset="0"/>
                        </a:rPr>
                        <a:t> </a:t>
                      </a:r>
                      <a:endParaRPr lang="en-GB" sz="32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2000" dirty="0">
                          <a:effectLst/>
                          <a:latin typeface="Calibri" panose="020F0502020204030204" pitchFamily="34" charset="0"/>
                          <a:ea typeface="Times New Roman" panose="02020603050405020304" pitchFamily="18" charset="0"/>
                        </a:rPr>
                        <a:t>85%</a:t>
                      </a:r>
                      <a:endParaRPr lang="en-GB" sz="32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ctr">
                        <a:lnSpc>
                          <a:spcPct val="105000"/>
                        </a:lnSpc>
                        <a:spcAft>
                          <a:spcPts val="0"/>
                        </a:spcAft>
                      </a:pPr>
                      <a:r>
                        <a:rPr lang="en-GB" sz="2000" kern="1400" dirty="0">
                          <a:solidFill>
                            <a:srgbClr val="000000"/>
                          </a:solidFill>
                          <a:effectLst/>
                          <a:latin typeface="Calibri" panose="020F0502020204030204" pitchFamily="34" charset="0"/>
                          <a:ea typeface="Times New Roman" panose="02020603050405020304" pitchFamily="18" charset="0"/>
                        </a:rPr>
                        <a:t> </a:t>
                      </a:r>
                      <a:endParaRPr lang="en-GB" sz="32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2000" dirty="0">
                          <a:effectLst/>
                          <a:latin typeface="Calibri" panose="020F0502020204030204" pitchFamily="34" charset="0"/>
                          <a:ea typeface="Times New Roman" panose="02020603050405020304" pitchFamily="18" charset="0"/>
                        </a:rPr>
                        <a:t>80%</a:t>
                      </a:r>
                      <a:endParaRPr lang="en-GB" sz="32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algn="ctr">
                        <a:lnSpc>
                          <a:spcPct val="105000"/>
                        </a:lnSpc>
                        <a:spcAft>
                          <a:spcPts val="0"/>
                        </a:spcAft>
                      </a:pPr>
                      <a:r>
                        <a:rPr lang="en-GB" sz="2000" kern="1400" dirty="0">
                          <a:solidFill>
                            <a:srgbClr val="000000"/>
                          </a:solidFill>
                          <a:effectLst/>
                          <a:latin typeface="Calibri" panose="020F0502020204030204" pitchFamily="34" charset="0"/>
                          <a:ea typeface="Times New Roman" panose="02020603050405020304" pitchFamily="18" charset="0"/>
                        </a:rPr>
                        <a:t> </a:t>
                      </a:r>
                      <a:endParaRPr lang="en-GB" sz="32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2000" dirty="0">
                          <a:effectLst/>
                          <a:latin typeface="Calibri" panose="020F0502020204030204" pitchFamily="34" charset="0"/>
                          <a:ea typeface="Times New Roman" panose="02020603050405020304" pitchFamily="18" charset="0"/>
                        </a:rPr>
                        <a:t>75%</a:t>
                      </a:r>
                      <a:endParaRPr lang="en-GB" sz="32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extLst>
                  <a:ext uri="{0D108BD9-81ED-4DB2-BD59-A6C34878D82A}">
                    <a16:rowId xmlns:a16="http://schemas.microsoft.com/office/drawing/2014/main" val="943208502"/>
                  </a:ext>
                </a:extLst>
              </a:tr>
              <a:tr h="291721">
                <a:tc>
                  <a:txBody>
                    <a:bodyPr/>
                    <a:lstStyle/>
                    <a:p>
                      <a:pPr algn="just">
                        <a:lnSpc>
                          <a:spcPct val="105000"/>
                        </a:lnSpc>
                        <a:spcAft>
                          <a:spcPts val="0"/>
                        </a:spcAft>
                      </a:pPr>
                      <a:r>
                        <a:rPr lang="en-GB" sz="1400" b="1" dirty="0">
                          <a:effectLst/>
                          <a:latin typeface="Calibri" panose="020F0502020204030204" pitchFamily="34" charset="0"/>
                          <a:ea typeface="Times New Roman" panose="02020603050405020304" pitchFamily="18" charset="0"/>
                        </a:rPr>
                        <a:t> </a:t>
                      </a:r>
                      <a:endParaRPr lang="en-GB" sz="2000" dirty="0">
                        <a:effectLst/>
                        <a:latin typeface="Times New Roman" panose="02020603050405020304" pitchFamily="18" charset="0"/>
                        <a:ea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5000"/>
                        </a:lnSpc>
                        <a:spcAft>
                          <a:spcPts val="0"/>
                        </a:spcAft>
                      </a:pPr>
                      <a:r>
                        <a:rPr lang="en-GB" sz="2000" b="1" dirty="0">
                          <a:effectLst/>
                          <a:latin typeface="Calibri" panose="020F0502020204030204" pitchFamily="34" charset="0"/>
                          <a:ea typeface="Times New Roman" panose="02020603050405020304" pitchFamily="18" charset="0"/>
                        </a:rPr>
                        <a:t>GOOD</a:t>
                      </a:r>
                      <a:endParaRPr lang="en-GB" sz="32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a:lnSpc>
                          <a:spcPct val="105000"/>
                        </a:lnSpc>
                        <a:spcAft>
                          <a:spcPts val="0"/>
                        </a:spcAft>
                      </a:pPr>
                      <a:r>
                        <a:rPr lang="en-GB" sz="2000" b="1" kern="1400" dirty="0">
                          <a:solidFill>
                            <a:srgbClr val="000000"/>
                          </a:solidFill>
                          <a:effectLst/>
                          <a:latin typeface="Calibri" panose="020F0502020204030204" pitchFamily="34" charset="0"/>
                          <a:ea typeface="Times New Roman" panose="02020603050405020304" pitchFamily="18" charset="0"/>
                        </a:rPr>
                        <a:t>MONITORING</a:t>
                      </a:r>
                      <a:endParaRPr lang="en-GB" sz="3200" dirty="0">
                        <a:effectLst/>
                        <a:latin typeface="Times New Roman" panose="02020603050405020304" pitchFamily="18" charset="0"/>
                        <a:ea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E9F7"/>
                    </a:solidFill>
                  </a:tcPr>
                </a:tc>
                <a:tc gridSpan="2">
                  <a:txBody>
                    <a:bodyPr/>
                    <a:lstStyle/>
                    <a:p>
                      <a:pPr algn="ctr">
                        <a:lnSpc>
                          <a:spcPct val="105000"/>
                        </a:lnSpc>
                        <a:spcAft>
                          <a:spcPts val="0"/>
                        </a:spcAft>
                      </a:pPr>
                      <a:r>
                        <a:rPr lang="en-GB" sz="2000" b="1" dirty="0">
                          <a:effectLst/>
                          <a:latin typeface="Calibri" panose="020F0502020204030204" pitchFamily="34" charset="0"/>
                          <a:ea typeface="Times New Roman" panose="02020603050405020304" pitchFamily="18" charset="0"/>
                        </a:rPr>
                        <a:t>WORRYING</a:t>
                      </a:r>
                      <a:endParaRPr lang="en-GB" sz="32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599"/>
                    </a:solidFill>
                  </a:tcPr>
                </a:tc>
                <a:tc hMerge="1">
                  <a:txBody>
                    <a:bodyPr/>
                    <a:lstStyle/>
                    <a:p>
                      <a:endParaRPr lang="en-GB"/>
                    </a:p>
                  </a:txBody>
                  <a:tcPr/>
                </a:tc>
                <a:tc gridSpan="2">
                  <a:txBody>
                    <a:bodyPr/>
                    <a:lstStyle/>
                    <a:p>
                      <a:pPr algn="ctr">
                        <a:lnSpc>
                          <a:spcPct val="105000"/>
                        </a:lnSpc>
                        <a:spcAft>
                          <a:spcPts val="0"/>
                        </a:spcAft>
                      </a:pPr>
                      <a:r>
                        <a:rPr lang="en-GB" sz="2000" b="1" dirty="0">
                          <a:effectLst/>
                          <a:latin typeface="Calibri" panose="020F0502020204030204" pitchFamily="34" charset="0"/>
                          <a:ea typeface="Times New Roman" panose="02020603050405020304" pitchFamily="18" charset="0"/>
                        </a:rPr>
                        <a:t>SERIOUS CONCERN</a:t>
                      </a:r>
                      <a:endParaRPr lang="en-GB" sz="32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hMerge="1">
                  <a:txBody>
                    <a:bodyPr/>
                    <a:lstStyle/>
                    <a:p>
                      <a:endParaRPr lang="en-GB"/>
                    </a:p>
                  </a:txBody>
                  <a:tcPr/>
                </a:tc>
                <a:extLst>
                  <a:ext uri="{0D108BD9-81ED-4DB2-BD59-A6C34878D82A}">
                    <a16:rowId xmlns:a16="http://schemas.microsoft.com/office/drawing/2014/main" val="1970816086"/>
                  </a:ext>
                </a:extLst>
              </a:tr>
            </a:tbl>
          </a:graphicData>
        </a:graphic>
      </p:graphicFrame>
    </p:spTree>
    <p:extLst>
      <p:ext uri="{BB962C8B-B14F-4D97-AF65-F5344CB8AC3E}">
        <p14:creationId xmlns:p14="http://schemas.microsoft.com/office/powerpoint/2010/main" val="16594725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5802" y="1221683"/>
            <a:ext cx="11905307" cy="5495988"/>
          </a:xfrm>
          <a:solidFill>
            <a:schemeClr val="bg1"/>
          </a:solidFill>
          <a:ln w="38100">
            <a:solidFill>
              <a:schemeClr val="tx1"/>
            </a:solidFill>
          </a:ln>
        </p:spPr>
        <p:txBody>
          <a:bodyPr>
            <a:noAutofit/>
          </a:bodyPr>
          <a:lstStyle/>
          <a:p>
            <a:r>
              <a:rPr lang="en-GB" sz="1600" dirty="0"/>
              <a:t>Adherence to the school uniform policy is greatly appreciated in ensuring we maintain a smart and unified approach to school uniform.</a:t>
            </a:r>
            <a:br>
              <a:rPr lang="en-GB" sz="1600" dirty="0"/>
            </a:br>
            <a:br>
              <a:rPr lang="en-GB" sz="1600" dirty="0"/>
            </a:br>
            <a:r>
              <a:rPr lang="en-GB" sz="1600" dirty="0"/>
              <a:t>All children should be smartly dressed in the school uniform – the policy is available on the school website. Children are expected to wear school shoes, not trainers. Trainers are only permitted on PE days. </a:t>
            </a:r>
            <a:br>
              <a:rPr lang="en-GB" sz="1600" dirty="0"/>
            </a:br>
            <a:r>
              <a:rPr lang="en-GB" sz="1600" dirty="0"/>
              <a:t>All items must be </a:t>
            </a:r>
            <a:r>
              <a:rPr lang="en-GB" sz="1600" b="1" dirty="0"/>
              <a:t>clearly named.</a:t>
            </a:r>
            <a:br>
              <a:rPr lang="en-GB" sz="1600" dirty="0"/>
            </a:br>
            <a:br>
              <a:rPr lang="en-GB" sz="1600" dirty="0"/>
            </a:br>
            <a:r>
              <a:rPr lang="en-GB" sz="1600" b="1" u="sng" dirty="0"/>
              <a:t>PE Kit</a:t>
            </a:r>
            <a:br>
              <a:rPr lang="en-GB" sz="1600" dirty="0"/>
            </a:br>
            <a:r>
              <a:rPr lang="en-GB" sz="1600" dirty="0"/>
              <a:t>Please ensure that your child has their house t-shirt, PE jumper, tracksuits/shorts and/or black tracksuit trousers/top.  Pupils come in to school on PE days in their PE kit. In Year 3 their PE days are on </a:t>
            </a:r>
            <a:r>
              <a:rPr lang="en-GB" sz="1600" b="1" dirty="0"/>
              <a:t>Monday</a:t>
            </a:r>
            <a:r>
              <a:rPr lang="en-GB" sz="1600" dirty="0"/>
              <a:t> and </a:t>
            </a:r>
            <a:r>
              <a:rPr lang="en-GB" sz="1600" b="1" dirty="0"/>
              <a:t>Friday</a:t>
            </a:r>
            <a:r>
              <a:rPr lang="en-GB" sz="1600" dirty="0"/>
              <a:t>. </a:t>
            </a:r>
            <a:br>
              <a:rPr lang="en-GB" sz="1600" dirty="0"/>
            </a:br>
            <a:r>
              <a:rPr lang="en-GB" sz="1600" b="1" dirty="0"/>
              <a:t>Swimming kit </a:t>
            </a:r>
            <a:r>
              <a:rPr lang="en-GB" sz="1600" dirty="0"/>
              <a:t>– ideally black swim suit or swimming trunks and a yellow swim hat. </a:t>
            </a:r>
            <a:br>
              <a:rPr lang="en-GB" sz="1600" dirty="0"/>
            </a:br>
            <a:br>
              <a:rPr lang="en-GB" sz="1600" dirty="0"/>
            </a:br>
            <a:r>
              <a:rPr lang="en-GB" sz="1600" b="1" u="sng" dirty="0"/>
              <a:t>Outer wear</a:t>
            </a:r>
            <a:br>
              <a:rPr lang="en-GB" sz="1600" dirty="0"/>
            </a:br>
            <a:r>
              <a:rPr lang="en-GB" sz="1600" dirty="0"/>
              <a:t>School fleece or a dark-coloured coat (not patterned). Hats – school hat, or plain, dark-coloured hat in winter, plain yellow or dark-coloured cap in summer. No logos. Scarves – no football scarves, plain and dark colour. </a:t>
            </a:r>
            <a:br>
              <a:rPr lang="en-GB" sz="1600" dirty="0"/>
            </a:br>
            <a:br>
              <a:rPr lang="en-GB" sz="1600" dirty="0"/>
            </a:br>
            <a:r>
              <a:rPr lang="en-GB" sz="1600" b="1" u="sng" dirty="0"/>
              <a:t>Accessories</a:t>
            </a:r>
            <a:br>
              <a:rPr lang="en-GB" sz="1600" dirty="0"/>
            </a:br>
            <a:r>
              <a:rPr lang="en-GB" sz="1600" dirty="0"/>
              <a:t>Jewellery is not permitted, except for a simple pair of stud earrings for children who have pierced ears, and a wrist watch. Smart watch devices are not permitted. This is in-line with our online safety policy.</a:t>
            </a:r>
            <a:br>
              <a:rPr lang="en-GB" sz="1600" dirty="0"/>
            </a:br>
            <a:br>
              <a:rPr lang="en-GB" sz="1600" dirty="0"/>
            </a:br>
            <a:r>
              <a:rPr lang="en-GB" sz="1600" b="1" u="sng" dirty="0"/>
              <a:t>Water bottles</a:t>
            </a:r>
            <a:br>
              <a:rPr lang="en-GB" sz="1600" dirty="0"/>
            </a:br>
            <a:r>
              <a:rPr lang="en-GB" sz="1600" dirty="0"/>
              <a:t>Children are encouraged to bring a small, plastic water bottle into school. Only water is permitted for drinking in school. Please do not send metal water bottles or over-sized / expensive water bottles. Water bottles MUST be named. This is not just to help identify who the bottle belongs to, but is also a strategy for managing risk involving food allergies.</a:t>
            </a:r>
          </a:p>
        </p:txBody>
      </p:sp>
      <p:sp>
        <p:nvSpPr>
          <p:cNvPr id="3" name="Rectangle 2"/>
          <p:cNvSpPr/>
          <p:nvPr/>
        </p:nvSpPr>
        <p:spPr>
          <a:xfrm>
            <a:off x="680694" y="227032"/>
            <a:ext cx="10881359" cy="830997"/>
          </a:xfrm>
          <a:prstGeom prst="rect">
            <a:avLst/>
          </a:prstGeom>
          <a:solidFill>
            <a:schemeClr val="bg1"/>
          </a:solidFill>
          <a:ln w="38100">
            <a:solidFill>
              <a:schemeClr val="tx1"/>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800" b="0" i="0" u="none" strike="noStrike" kern="1200" cap="none" spc="0" normalizeH="0" baseline="0" noProof="0" dirty="0">
                <a:ln>
                  <a:noFill/>
                </a:ln>
                <a:solidFill>
                  <a:prstClr val="black"/>
                </a:solidFill>
                <a:effectLst/>
                <a:uLnTx/>
                <a:uFillTx/>
                <a:latin typeface="Calibri" panose="020F0502020204030204"/>
                <a:ea typeface="+mn-ea"/>
                <a:cs typeface="+mn-cs"/>
              </a:rPr>
              <a:t>School Uniform</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88306" y="63378"/>
            <a:ext cx="846000" cy="820597"/>
          </a:xfrm>
          <a:prstGeom prst="rect">
            <a:avLst/>
          </a:prstGeom>
          <a:ln w="28575">
            <a:solidFill>
              <a:schemeClr val="tx1"/>
            </a:solidFill>
          </a:ln>
        </p:spPr>
      </p:pic>
    </p:spTree>
    <p:extLst>
      <p:ext uri="{BB962C8B-B14F-4D97-AF65-F5344CB8AC3E}">
        <p14:creationId xmlns:p14="http://schemas.microsoft.com/office/powerpoint/2010/main" val="26634905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98657"/>
          </a:xfrm>
          <a:solidFill>
            <a:schemeClr val="bg1"/>
          </a:solidFill>
          <a:ln w="38100">
            <a:solidFill>
              <a:schemeClr val="tx1"/>
            </a:solidFill>
          </a:ln>
        </p:spPr>
        <p:txBody>
          <a:bodyPr/>
          <a:lstStyle/>
          <a:p>
            <a:pPr algn="ctr"/>
            <a:r>
              <a:rPr lang="en-GB" b="1" dirty="0"/>
              <a:t>Behaviour</a:t>
            </a:r>
          </a:p>
        </p:txBody>
      </p:sp>
      <p:sp>
        <p:nvSpPr>
          <p:cNvPr id="4" name="Rectangle 3"/>
          <p:cNvSpPr/>
          <p:nvPr/>
        </p:nvSpPr>
        <p:spPr>
          <a:xfrm>
            <a:off x="838200" y="1693361"/>
            <a:ext cx="10515600" cy="4801314"/>
          </a:xfrm>
          <a:prstGeom prst="rect">
            <a:avLst/>
          </a:prstGeom>
          <a:solidFill>
            <a:schemeClr val="bg1"/>
          </a:solidFill>
          <a:ln w="38100">
            <a:solidFill>
              <a:schemeClr val="tx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Children are expected to follow the Bishop Perrin 5 Bs at all times, this includes listening and not talking when an adult is talking and stopping their activity when asked. Children who consistently do not follow these expectations may lose part of their play or lunch time. Children who have not finished their work after ample opportunity may also be asked to stay in at lunch to complete it.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Children are encouraged to use the bathroom during registration, the Daily Mile, break time or lunch time. Children who are desperate for the toilet outside of these times will be allowed to go but this is limited to one child at a time. Children who are going to the toilet during lesson time are missing out on their learning and can be disruptive to the rest of the class so this is not encouraged. If children ask to go to the toilet close to a break time, they will be encouraged to remain in class and wait. If children are consistently using the toilet during lesson time and this is seen to be a way of avoiding their work, parents will be contacted.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If your child has a medical reason for needing to use the toilet more regularly, please let me know and they will always be allowed to go when they ask.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Our Behaviour Policy 2026 – 27 is currently with governors for ratification on Thursday 17</a:t>
            </a:r>
            <a:r>
              <a:rPr kumimoji="0" lang="en-GB" sz="1800" b="0" i="0" u="none" strike="noStrike" kern="1200" cap="none" spc="0" normalizeH="0" baseline="30000" noProof="0" dirty="0">
                <a:ln>
                  <a:noFill/>
                </a:ln>
                <a:solidFill>
                  <a:prstClr val="black"/>
                </a:solidFill>
                <a:effectLst/>
                <a:uLnTx/>
                <a:uFillTx/>
                <a:latin typeface="Calibri" panose="020F0502020204030204"/>
                <a:ea typeface="+mn-ea"/>
                <a:cs typeface="+mn-cs"/>
              </a:rPr>
              <a:t>th</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 September, after which it will be available on our school website. </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89179" y="197676"/>
            <a:ext cx="846000" cy="820597"/>
          </a:xfrm>
          <a:prstGeom prst="rect">
            <a:avLst/>
          </a:prstGeom>
          <a:ln w="28575">
            <a:solidFill>
              <a:schemeClr val="tx1"/>
            </a:solidFill>
          </a:ln>
        </p:spPr>
      </p:pic>
    </p:spTree>
    <p:extLst>
      <p:ext uri="{BB962C8B-B14F-4D97-AF65-F5344CB8AC3E}">
        <p14:creationId xmlns:p14="http://schemas.microsoft.com/office/powerpoint/2010/main" val="18157016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56953" y="426319"/>
            <a:ext cx="11163992" cy="769441"/>
          </a:xfrm>
          <a:prstGeom prst="rect">
            <a:avLst/>
          </a:prstGeom>
          <a:solidFill>
            <a:schemeClr val="bg1"/>
          </a:solidFill>
          <a:ln w="38100">
            <a:solidFill>
              <a:schemeClr val="tx1"/>
            </a:solidFill>
          </a:ln>
        </p:spPr>
        <p:txBody>
          <a:bodyPr wrap="square">
            <a:spAutoFit/>
          </a:bodyPr>
          <a:lstStyle/>
          <a:p>
            <a:pPr algn="ctr"/>
            <a:r>
              <a:rPr lang="en-GB" sz="4400" dirty="0"/>
              <a:t>Reading</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22430" y="77723"/>
            <a:ext cx="846000" cy="820597"/>
          </a:xfrm>
          <a:prstGeom prst="rect">
            <a:avLst/>
          </a:prstGeom>
          <a:ln w="28575">
            <a:solidFill>
              <a:schemeClr val="tx1"/>
            </a:solidFill>
          </a:ln>
        </p:spPr>
      </p:pic>
      <p:sp>
        <p:nvSpPr>
          <p:cNvPr id="5" name="TextBox 4"/>
          <p:cNvSpPr txBox="1"/>
          <p:nvPr/>
        </p:nvSpPr>
        <p:spPr>
          <a:xfrm>
            <a:off x="556953" y="4930722"/>
            <a:ext cx="11163992" cy="1569660"/>
          </a:xfrm>
          <a:prstGeom prst="rect">
            <a:avLst/>
          </a:prstGeom>
          <a:solidFill>
            <a:schemeClr val="bg1"/>
          </a:solidFill>
          <a:ln w="38100">
            <a:solidFill>
              <a:schemeClr val="tx1"/>
            </a:solidFill>
          </a:ln>
        </p:spPr>
        <p:txBody>
          <a:bodyPr wrap="square" rtlCol="0">
            <a:spAutoFit/>
          </a:bodyPr>
          <a:lstStyle/>
          <a:p>
            <a:r>
              <a:rPr lang="en-GB" sz="1600" dirty="0"/>
              <a:t>For this half term, we are reading The Great Kapok Tree by Lynne Cherry. </a:t>
            </a:r>
          </a:p>
          <a:p>
            <a:r>
              <a:rPr lang="en-GB" sz="1600" dirty="0"/>
              <a:t>We will start our work with a series of reading lessons, where children are learning how to retrieve information from the text, support their ideas with evidence from the text and use their inference skills.</a:t>
            </a:r>
          </a:p>
          <a:p>
            <a:r>
              <a:rPr lang="en-GB" sz="1600" dirty="0"/>
              <a:t>The children read to the class teacher and teaching assistant 2-3 times a week during Guided Reading.</a:t>
            </a:r>
          </a:p>
          <a:p>
            <a:r>
              <a:rPr lang="en-GB" sz="1600" dirty="0"/>
              <a:t>Some children may need some extra support with their reading so we are making sure that those children read more often. As a parent, it is crucial that you encourage them to read every day when possible.</a:t>
            </a:r>
          </a:p>
        </p:txBody>
      </p:sp>
      <p:sp>
        <p:nvSpPr>
          <p:cNvPr id="8" name="Title 1">
            <a:extLst>
              <a:ext uri="{FF2B5EF4-FFF2-40B4-BE49-F238E27FC236}">
                <a16:creationId xmlns:a16="http://schemas.microsoft.com/office/drawing/2014/main" id="{23C74491-8D11-4CB2-859B-C8646DB4A403}"/>
              </a:ext>
            </a:extLst>
          </p:cNvPr>
          <p:cNvSpPr txBox="1">
            <a:spLocks/>
          </p:cNvSpPr>
          <p:nvPr/>
        </p:nvSpPr>
        <p:spPr>
          <a:xfrm>
            <a:off x="556953" y="1321725"/>
            <a:ext cx="11163992" cy="3311557"/>
          </a:xfrm>
          <a:prstGeom prst="rect">
            <a:avLst/>
          </a:prstGeom>
          <a:solidFill>
            <a:schemeClr val="bg1"/>
          </a:solidFill>
          <a:ln w="38100">
            <a:solidFill>
              <a:schemeClr val="tx1"/>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1600" dirty="0"/>
              <a:t>Teachers regularly assess children’s reading to ensure that they are reading at the correct level. </a:t>
            </a:r>
            <a:br>
              <a:rPr lang="en-GB" sz="1600" dirty="0"/>
            </a:br>
            <a:br>
              <a:rPr lang="en-GB" sz="1600" dirty="0"/>
            </a:br>
            <a:r>
              <a:rPr lang="en-GB" sz="1600" dirty="0"/>
              <a:t>Children will bring home their </a:t>
            </a:r>
            <a:r>
              <a:rPr lang="en-GB" sz="1600" b="1" dirty="0"/>
              <a:t>reading practise book </a:t>
            </a:r>
            <a:r>
              <a:rPr lang="en-GB" sz="1600" dirty="0"/>
              <a:t>(book bands) which will be their weekly reading homework. These readings should be recorded in their homework diary, along with a note of any challenging vocabulary. Children should be heard read at home by an adult or older sibling at least five times a week for about </a:t>
            </a:r>
            <a:r>
              <a:rPr lang="en-GB" sz="1600" dirty="0">
                <a:solidFill>
                  <a:srgbClr val="FF0000"/>
                </a:solidFill>
              </a:rPr>
              <a:t>20  </a:t>
            </a:r>
            <a:r>
              <a:rPr lang="en-GB" sz="1600" dirty="0"/>
              <a:t>minutes each time.</a:t>
            </a:r>
            <a:br>
              <a:rPr lang="en-GB" sz="1600" dirty="0"/>
            </a:br>
            <a:br>
              <a:rPr lang="en-GB" sz="1600" dirty="0"/>
            </a:br>
            <a:r>
              <a:rPr lang="en-GB" sz="1600" dirty="0"/>
              <a:t>They will also have a </a:t>
            </a:r>
            <a:r>
              <a:rPr lang="en-GB" sz="1600" b="1" dirty="0"/>
              <a:t>‘reading for pleasure’ book </a:t>
            </a:r>
            <a:r>
              <a:rPr lang="en-GB" sz="1600" dirty="0"/>
              <a:t>from the library. This is a book of their choice and is designed to be read to them by an adult or read independently to encourage an enjoyment of reading.</a:t>
            </a:r>
          </a:p>
          <a:p>
            <a:r>
              <a:rPr lang="en-GB" sz="1600" dirty="0"/>
              <a:t>Children can also log their reading for pleasure books in their diary independently. </a:t>
            </a:r>
            <a:br>
              <a:rPr lang="en-GB" sz="1600" dirty="0"/>
            </a:br>
            <a:br>
              <a:rPr lang="en-GB" sz="1600" dirty="0"/>
            </a:br>
            <a:r>
              <a:rPr lang="en-GB" sz="1600" dirty="0"/>
              <a:t>Reading books/ homework diaries should be in school every day and are changed when the child has finished their book as long as the homework diary has been signed by a parent/guardian.</a:t>
            </a:r>
            <a:endParaRPr lang="en-GB" sz="2000" dirty="0"/>
          </a:p>
        </p:txBody>
      </p:sp>
    </p:spTree>
    <p:extLst>
      <p:ext uri="{BB962C8B-B14F-4D97-AF65-F5344CB8AC3E}">
        <p14:creationId xmlns:p14="http://schemas.microsoft.com/office/powerpoint/2010/main" val="22250352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9956" y="1198397"/>
            <a:ext cx="10740044" cy="4104552"/>
          </a:xfrm>
          <a:solidFill>
            <a:schemeClr val="bg1"/>
          </a:solidFill>
          <a:ln w="38100">
            <a:solidFill>
              <a:schemeClr val="tx1"/>
            </a:solidFill>
          </a:ln>
        </p:spPr>
        <p:txBody>
          <a:bodyPr>
            <a:noAutofit/>
          </a:bodyPr>
          <a:lstStyle/>
          <a:p>
            <a:br>
              <a:rPr lang="en-GB" sz="1600" dirty="0"/>
            </a:br>
            <a:r>
              <a:rPr lang="en-GB" sz="1600" dirty="0"/>
              <a:t>Handwriting – We encourage neat handwriting presentation to promote a sense of pride in their work which often leads to higher quality content. As children become competent at joined handwriting (from approximately Year 4 onwards), the teacher will encourage them to start writing in pen. </a:t>
            </a:r>
            <a:br>
              <a:rPr lang="en-GB" sz="1600" dirty="0"/>
            </a:br>
            <a:br>
              <a:rPr lang="en-GB" sz="1600" dirty="0"/>
            </a:br>
            <a:r>
              <a:rPr lang="en-GB" sz="1600" dirty="0"/>
              <a:t>Children will experience reading and writing a range of different texts from stories to recounts to diaries to poems.</a:t>
            </a:r>
            <a:br>
              <a:rPr lang="en-GB" sz="1600" dirty="0"/>
            </a:br>
            <a:br>
              <a:rPr lang="en-GB" sz="1600" dirty="0"/>
            </a:br>
            <a:r>
              <a:rPr lang="en-GB" sz="1600" dirty="0"/>
              <a:t>Children are encouraged to write more extensively as the year goes on. They are taught grammar and punctuation within the context of the wider writing they are learning. </a:t>
            </a:r>
            <a:br>
              <a:rPr lang="en-GB" sz="1600" dirty="0"/>
            </a:br>
            <a:br>
              <a:rPr lang="en-GB" sz="1600" dirty="0"/>
            </a:br>
            <a:r>
              <a:rPr lang="en-GB" sz="1600" dirty="0"/>
              <a:t>Spelling – In Year 3, 4, 5 and 6, they learn and apply spelling rules, building upon their phonics knowledge from EYFS and KS1. Children are encouraged to become responsible for spelling words they find tricky by applying strategies they have learnt, correcting mistakes and making use of spelling resources such as word cards and dictionaries. </a:t>
            </a:r>
            <a:br>
              <a:rPr lang="en-GB" sz="1600" dirty="0"/>
            </a:br>
            <a:br>
              <a:rPr lang="en-GB" sz="1600" dirty="0"/>
            </a:br>
            <a:r>
              <a:rPr lang="en-GB" sz="1600" dirty="0"/>
              <a:t>We do not send home lists of spelling words to learn for a test. Instead, children will receive daily spelling sessions, during which they will be encouraged to review, learn, practise and apply the spelling pattern for the week. They will continue to be assessed regularly, but this will take a different format to a spelling test.  </a:t>
            </a:r>
            <a:br>
              <a:rPr lang="en-GB" sz="1600" dirty="0"/>
            </a:br>
            <a:br>
              <a:rPr lang="en-GB" sz="1600" dirty="0"/>
            </a:br>
            <a:endParaRPr lang="en-GB" sz="1600" dirty="0"/>
          </a:p>
        </p:txBody>
      </p:sp>
      <p:sp>
        <p:nvSpPr>
          <p:cNvPr id="3" name="Rectangle 2"/>
          <p:cNvSpPr/>
          <p:nvPr/>
        </p:nvSpPr>
        <p:spPr>
          <a:xfrm>
            <a:off x="689956" y="343191"/>
            <a:ext cx="10655531" cy="769441"/>
          </a:xfrm>
          <a:prstGeom prst="rect">
            <a:avLst/>
          </a:prstGeom>
          <a:solidFill>
            <a:schemeClr val="bg1"/>
          </a:solidFill>
          <a:ln w="38100">
            <a:solidFill>
              <a:schemeClr val="tx1"/>
            </a:solidFill>
          </a:ln>
        </p:spPr>
        <p:txBody>
          <a:bodyPr wrap="square">
            <a:spAutoFit/>
          </a:bodyPr>
          <a:lstStyle/>
          <a:p>
            <a:pPr algn="ctr"/>
            <a:r>
              <a:rPr lang="en-GB" sz="4400" dirty="0"/>
              <a:t>Writing</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22430" y="77723"/>
            <a:ext cx="846000" cy="820597"/>
          </a:xfrm>
          <a:prstGeom prst="rect">
            <a:avLst/>
          </a:prstGeom>
          <a:ln w="28575">
            <a:solidFill>
              <a:schemeClr val="tx1"/>
            </a:solidFill>
          </a:ln>
        </p:spPr>
      </p:pic>
      <p:sp>
        <p:nvSpPr>
          <p:cNvPr id="5" name="TextBox 4"/>
          <p:cNvSpPr txBox="1"/>
          <p:nvPr/>
        </p:nvSpPr>
        <p:spPr>
          <a:xfrm>
            <a:off x="689956" y="5302949"/>
            <a:ext cx="10740044" cy="1477328"/>
          </a:xfrm>
          <a:prstGeom prst="rect">
            <a:avLst/>
          </a:prstGeom>
          <a:solidFill>
            <a:schemeClr val="bg1"/>
          </a:solidFill>
          <a:ln w="38100">
            <a:solidFill>
              <a:schemeClr val="tx1"/>
            </a:solidFill>
          </a:ln>
        </p:spPr>
        <p:txBody>
          <a:bodyPr wrap="square" rtlCol="0">
            <a:spAutoFit/>
          </a:bodyPr>
          <a:lstStyle/>
          <a:p>
            <a:r>
              <a:rPr lang="en-GB" dirty="0"/>
              <a:t>The children will be undertaking some writing tasks based on the Great Kapok Tree.  As gaps in knowledge of grammar and punctuation become clear, they will be addressed in lessons.  Our expectations are that your child will make their expected progress in writing by the end of the year.</a:t>
            </a:r>
          </a:p>
          <a:p>
            <a:r>
              <a:rPr lang="en-GB" dirty="0"/>
              <a:t>Please support your child at home by supporting them if they need help with the Grammar/Punctation homework tasks or revising/practising their current spelling pattern for that week.  </a:t>
            </a:r>
          </a:p>
        </p:txBody>
      </p:sp>
    </p:spTree>
    <p:extLst>
      <p:ext uri="{BB962C8B-B14F-4D97-AF65-F5344CB8AC3E}">
        <p14:creationId xmlns:p14="http://schemas.microsoft.com/office/powerpoint/2010/main" val="12203963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9956" y="1342237"/>
            <a:ext cx="10655531" cy="3117691"/>
          </a:xfrm>
          <a:solidFill>
            <a:schemeClr val="bg1"/>
          </a:solidFill>
          <a:ln w="38100">
            <a:solidFill>
              <a:schemeClr val="tx1"/>
            </a:solidFill>
          </a:ln>
        </p:spPr>
        <p:txBody>
          <a:bodyPr>
            <a:noAutofit/>
          </a:bodyPr>
          <a:lstStyle/>
          <a:p>
            <a:r>
              <a:rPr lang="en-GB" sz="1800" dirty="0">
                <a:latin typeface="+mn-lt"/>
                <a:ea typeface="+mn-ea"/>
                <a:cs typeface="+mn-cs"/>
              </a:rPr>
              <a:t>At Bishop Perrin, Mathematics is taught using a mastery approach so that the skills and knowledge needed are covered in depth and all individuals can succeed.  The whole class is taught together with practical resources and support chosen to scaffold or extend the children.  Individual learning needs are addressed through scaffolding, skilful questioning and rapid intervention.</a:t>
            </a:r>
            <a:br>
              <a:rPr lang="en-GB" sz="1800" dirty="0">
                <a:latin typeface="+mn-lt"/>
                <a:ea typeface="+mn-ea"/>
                <a:cs typeface="+mn-cs"/>
              </a:rPr>
            </a:br>
            <a:r>
              <a:rPr lang="en-GB" sz="1800" dirty="0">
                <a:latin typeface="+mn-lt"/>
                <a:ea typeface="+mn-ea"/>
                <a:cs typeface="+mn-cs"/>
              </a:rPr>
              <a:t>High quality feedback and addressing of misconceptions are covered through marking and teacher interaction.</a:t>
            </a:r>
            <a:br>
              <a:rPr lang="en-GB" sz="1800" dirty="0">
                <a:latin typeface="+mn-lt"/>
                <a:ea typeface="+mn-ea"/>
                <a:cs typeface="+mn-cs"/>
              </a:rPr>
            </a:br>
            <a:br>
              <a:rPr lang="en-GB" sz="1800" dirty="0">
                <a:latin typeface="+mn-lt"/>
                <a:ea typeface="+mn-ea"/>
                <a:cs typeface="+mn-cs"/>
              </a:rPr>
            </a:br>
            <a:r>
              <a:rPr lang="en-GB" sz="1800" dirty="0">
                <a:latin typeface="+mn-lt"/>
                <a:ea typeface="+mn-ea"/>
                <a:cs typeface="+mn-cs"/>
              </a:rPr>
              <a:t>There is lots of opportunity to practise inside and outside of the daily maths lesson to develop fluency and consolidate pupils’ learning.  Children are taught fluency in number which is applied in reasoning and problem solving contexts which are accessible to all.  </a:t>
            </a:r>
            <a:br>
              <a:rPr lang="en-GB" sz="1800" dirty="0">
                <a:latin typeface="+mn-lt"/>
                <a:ea typeface="+mn-ea"/>
                <a:cs typeface="+mn-cs"/>
              </a:rPr>
            </a:br>
            <a:br>
              <a:rPr lang="en-GB" sz="1800" dirty="0">
                <a:latin typeface="+mn-lt"/>
                <a:ea typeface="+mn-ea"/>
                <a:cs typeface="+mn-cs"/>
              </a:rPr>
            </a:br>
            <a:r>
              <a:rPr lang="en-GB" sz="1800" dirty="0">
                <a:latin typeface="+mn-lt"/>
                <a:ea typeface="+mn-ea"/>
                <a:cs typeface="+mn-cs"/>
              </a:rPr>
              <a:t>Precise mathematical language and specific vocabulary is modelled and encouraged in children when talking with their peers, giving explanations and recording their ideas.</a:t>
            </a:r>
          </a:p>
        </p:txBody>
      </p:sp>
      <p:sp>
        <p:nvSpPr>
          <p:cNvPr id="3" name="Rectangle 2"/>
          <p:cNvSpPr/>
          <p:nvPr/>
        </p:nvSpPr>
        <p:spPr>
          <a:xfrm>
            <a:off x="689956" y="343191"/>
            <a:ext cx="10655531" cy="769441"/>
          </a:xfrm>
          <a:prstGeom prst="rect">
            <a:avLst/>
          </a:prstGeom>
          <a:solidFill>
            <a:schemeClr val="bg1"/>
          </a:solidFill>
          <a:ln w="38100">
            <a:solidFill>
              <a:schemeClr val="tx1"/>
            </a:solidFill>
          </a:ln>
        </p:spPr>
        <p:txBody>
          <a:bodyPr wrap="square">
            <a:spAutoFit/>
          </a:bodyPr>
          <a:lstStyle/>
          <a:p>
            <a:pPr algn="ctr"/>
            <a:r>
              <a:rPr lang="en-GB" sz="4400" dirty="0"/>
              <a:t>Maths</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22430" y="77723"/>
            <a:ext cx="846000" cy="820597"/>
          </a:xfrm>
          <a:prstGeom prst="rect">
            <a:avLst/>
          </a:prstGeom>
          <a:ln w="28575">
            <a:solidFill>
              <a:schemeClr val="tx1"/>
            </a:solidFill>
          </a:ln>
        </p:spPr>
      </p:pic>
      <p:sp>
        <p:nvSpPr>
          <p:cNvPr id="5" name="TextBox 4"/>
          <p:cNvSpPr txBox="1"/>
          <p:nvPr/>
        </p:nvSpPr>
        <p:spPr>
          <a:xfrm>
            <a:off x="689956" y="4674240"/>
            <a:ext cx="10655531" cy="646331"/>
          </a:xfrm>
          <a:prstGeom prst="rect">
            <a:avLst/>
          </a:prstGeom>
          <a:solidFill>
            <a:schemeClr val="bg1"/>
          </a:solidFill>
          <a:ln w="38100">
            <a:solidFill>
              <a:schemeClr val="tx1"/>
            </a:solidFill>
          </a:ln>
        </p:spPr>
        <p:txBody>
          <a:bodyPr wrap="square" rtlCol="0">
            <a:spAutoFit/>
          </a:bodyPr>
          <a:lstStyle/>
          <a:p>
            <a:r>
              <a:rPr lang="en-GB" dirty="0"/>
              <a:t>Children will be expected to complete their Mathletics homework and learn their times tables at home to help support them with their learning in school.</a:t>
            </a:r>
          </a:p>
        </p:txBody>
      </p:sp>
    </p:spTree>
    <p:extLst>
      <p:ext uri="{BB962C8B-B14F-4D97-AF65-F5344CB8AC3E}">
        <p14:creationId xmlns:p14="http://schemas.microsoft.com/office/powerpoint/2010/main" val="34118989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9956" y="1378101"/>
            <a:ext cx="10655531" cy="3076334"/>
          </a:xfrm>
          <a:solidFill>
            <a:schemeClr val="bg1"/>
          </a:solidFill>
          <a:ln w="38100">
            <a:solidFill>
              <a:schemeClr val="tx1"/>
            </a:solidFill>
          </a:ln>
        </p:spPr>
        <p:txBody>
          <a:bodyPr>
            <a:noAutofit/>
          </a:bodyPr>
          <a:lstStyle/>
          <a:p>
            <a:r>
              <a:rPr lang="en-GB" sz="2400" dirty="0"/>
              <a:t>As well as English and maths, children at Bishop Perrin Primary School also participate in weekly lessons of art, computing, design and technology, Spanish, geography, history, music, PE and science. </a:t>
            </a:r>
            <a:br>
              <a:rPr lang="en-GB" sz="2400" dirty="0"/>
            </a:br>
            <a:br>
              <a:rPr lang="en-GB" sz="2400" dirty="0"/>
            </a:br>
            <a:r>
              <a:rPr lang="en-GB" sz="2400" dirty="0"/>
              <a:t>Our curriculum is designed to be taught through half-termly themes. Year 3 are currently studying the Rainforest. The details for this theme are in the curriculum information sheet which is available on the learning page of the school website.</a:t>
            </a:r>
            <a:endParaRPr lang="en-GB" sz="2400" dirty="0">
              <a:solidFill>
                <a:srgbClr val="FF0000"/>
              </a:solidFill>
            </a:endParaRPr>
          </a:p>
        </p:txBody>
      </p:sp>
      <p:sp>
        <p:nvSpPr>
          <p:cNvPr id="3" name="Rectangle 2"/>
          <p:cNvSpPr/>
          <p:nvPr/>
        </p:nvSpPr>
        <p:spPr>
          <a:xfrm>
            <a:off x="689956" y="343191"/>
            <a:ext cx="10655531" cy="769441"/>
          </a:xfrm>
          <a:prstGeom prst="rect">
            <a:avLst/>
          </a:prstGeom>
          <a:solidFill>
            <a:schemeClr val="bg1"/>
          </a:solidFill>
          <a:ln w="38100">
            <a:solidFill>
              <a:schemeClr val="tx1"/>
            </a:solidFill>
          </a:ln>
        </p:spPr>
        <p:txBody>
          <a:bodyPr wrap="square">
            <a:spAutoFit/>
          </a:bodyPr>
          <a:lstStyle/>
          <a:p>
            <a:pPr algn="ctr"/>
            <a:r>
              <a:rPr lang="en-GB" sz="4400" dirty="0"/>
              <a:t>Foundation Subjects</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22430" y="77723"/>
            <a:ext cx="846000" cy="820597"/>
          </a:xfrm>
          <a:prstGeom prst="rect">
            <a:avLst/>
          </a:prstGeom>
          <a:ln w="28575">
            <a:solidFill>
              <a:schemeClr val="tx1"/>
            </a:solidFill>
          </a:ln>
        </p:spPr>
      </p:pic>
      <p:sp>
        <p:nvSpPr>
          <p:cNvPr id="5" name="TextBox 4"/>
          <p:cNvSpPr txBox="1"/>
          <p:nvPr/>
        </p:nvSpPr>
        <p:spPr>
          <a:xfrm>
            <a:off x="689956" y="4724654"/>
            <a:ext cx="10655531" cy="1477328"/>
          </a:xfrm>
          <a:prstGeom prst="rect">
            <a:avLst/>
          </a:prstGeom>
          <a:solidFill>
            <a:schemeClr val="bg1"/>
          </a:solidFill>
          <a:ln w="38100">
            <a:solidFill>
              <a:schemeClr val="tx1"/>
            </a:solidFill>
          </a:ln>
        </p:spPr>
        <p:txBody>
          <a:bodyPr wrap="square" rtlCol="0">
            <a:spAutoFit/>
          </a:bodyPr>
          <a:lstStyle/>
          <a:p>
            <a:r>
              <a:rPr lang="en-GB" dirty="0"/>
              <a:t>Foundation subjects are so important for the children in ensuring that they receive a wide and balanced curriculum.  All foundation subjects will cover the objectives set for that term, in some cases combining learning objectives so that full coverage is achieved.</a:t>
            </a:r>
          </a:p>
          <a:p>
            <a:r>
              <a:rPr lang="en-GB" dirty="0"/>
              <a:t>Please support your child at home by encouraging them to research current topics and where possible, look at books linked to the current theme.</a:t>
            </a:r>
          </a:p>
        </p:txBody>
      </p:sp>
    </p:spTree>
    <p:extLst>
      <p:ext uri="{BB962C8B-B14F-4D97-AF65-F5344CB8AC3E}">
        <p14:creationId xmlns:p14="http://schemas.microsoft.com/office/powerpoint/2010/main" val="36661029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98657"/>
          </a:xfrm>
          <a:solidFill>
            <a:schemeClr val="bg1"/>
          </a:solidFill>
          <a:ln w="38100">
            <a:solidFill>
              <a:schemeClr val="tx1"/>
            </a:solidFill>
          </a:ln>
        </p:spPr>
        <p:txBody>
          <a:bodyPr/>
          <a:lstStyle/>
          <a:p>
            <a:pPr algn="ctr"/>
            <a:r>
              <a:rPr lang="en-GB" b="1" dirty="0"/>
              <a:t>Homework</a:t>
            </a:r>
          </a:p>
        </p:txBody>
      </p:sp>
      <p:sp>
        <p:nvSpPr>
          <p:cNvPr id="4" name="Rectangle 3"/>
          <p:cNvSpPr/>
          <p:nvPr/>
        </p:nvSpPr>
        <p:spPr>
          <a:xfrm>
            <a:off x="838200" y="1693361"/>
            <a:ext cx="10515600" cy="2862322"/>
          </a:xfrm>
          <a:prstGeom prst="rect">
            <a:avLst/>
          </a:prstGeom>
          <a:solidFill>
            <a:schemeClr val="bg1"/>
          </a:solidFill>
          <a:ln w="38100">
            <a:solidFill>
              <a:schemeClr val="tx1"/>
            </a:solidFill>
          </a:ln>
        </p:spPr>
        <p:txBody>
          <a:bodyPr wrap="square">
            <a:spAutoFit/>
          </a:bodyPr>
          <a:lstStyle/>
          <a:p>
            <a:r>
              <a:rPr lang="en-GB" dirty="0"/>
              <a:t>Homework is important in consolidating learning undertaken in school and extending children’s understanding.  Please ensure that your child completes any homework tasks set.</a:t>
            </a:r>
          </a:p>
          <a:p>
            <a:endParaRPr lang="en-GB" dirty="0"/>
          </a:p>
          <a:p>
            <a:r>
              <a:rPr lang="en-GB" u="sng" dirty="0"/>
              <a:t>Year 6 Homework </a:t>
            </a:r>
          </a:p>
          <a:p>
            <a:r>
              <a:rPr lang="en-GB" dirty="0"/>
              <a:t>Weekly tasks will be 5 x readings, a grammar or reading comprehension activity (alternate weeks); Mathletics tasks and times tables to learn. </a:t>
            </a:r>
          </a:p>
          <a:p>
            <a:r>
              <a:rPr lang="en-GB" dirty="0"/>
              <a:t>All homework (apart from spelling) is set on Monday and will be collected in on the following Monday.</a:t>
            </a:r>
          </a:p>
          <a:p>
            <a:r>
              <a:rPr lang="en-GB" dirty="0"/>
              <a:t>Children will also receive weekly spellings to learn on a Friday – spelling tests will be on the following Friday.</a:t>
            </a:r>
          </a:p>
          <a:p>
            <a:r>
              <a:rPr lang="en-GB" dirty="0"/>
              <a:t>Children should be heard read at home by an adult or older sibling at least five times a week for about 10 minutes each time.</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89179" y="197676"/>
            <a:ext cx="846000" cy="820597"/>
          </a:xfrm>
          <a:prstGeom prst="rect">
            <a:avLst/>
          </a:prstGeom>
          <a:ln w="28575">
            <a:solidFill>
              <a:schemeClr val="tx1"/>
            </a:solidFill>
          </a:ln>
        </p:spPr>
      </p:pic>
      <p:sp>
        <p:nvSpPr>
          <p:cNvPr id="6" name="Rectangle 5">
            <a:extLst>
              <a:ext uri="{FF2B5EF4-FFF2-40B4-BE49-F238E27FC236}">
                <a16:creationId xmlns:a16="http://schemas.microsoft.com/office/drawing/2014/main" id="{94D06B77-D0C4-4F40-BE93-6933A535B6A9}"/>
              </a:ext>
            </a:extLst>
          </p:cNvPr>
          <p:cNvSpPr/>
          <p:nvPr/>
        </p:nvSpPr>
        <p:spPr>
          <a:xfrm>
            <a:off x="838200" y="1693361"/>
            <a:ext cx="10515600" cy="3693319"/>
          </a:xfrm>
          <a:prstGeom prst="rect">
            <a:avLst/>
          </a:prstGeom>
          <a:solidFill>
            <a:schemeClr val="bg1"/>
          </a:solidFill>
          <a:ln w="38100">
            <a:solidFill>
              <a:schemeClr val="tx1"/>
            </a:solidFill>
          </a:ln>
        </p:spPr>
        <p:txBody>
          <a:bodyPr wrap="square">
            <a:spAutoFit/>
          </a:bodyPr>
          <a:lstStyle/>
          <a:p>
            <a:r>
              <a:rPr lang="en-GB" dirty="0"/>
              <a:t>Homework is important in consolidating learning undertaken in school and extending children’s understanding.  Please ensure that your child completes any homework tasks set.</a:t>
            </a:r>
          </a:p>
          <a:p>
            <a:endParaRPr lang="en-GB" dirty="0"/>
          </a:p>
          <a:p>
            <a:r>
              <a:rPr lang="en-GB" u="sng" dirty="0"/>
              <a:t>Year3Homework </a:t>
            </a:r>
          </a:p>
          <a:p>
            <a:r>
              <a:rPr lang="en-GB" dirty="0"/>
              <a:t>Weekly tasks will be 5 x readings (20 mins), a grammar or reading comprehension activity (alternate weeks); Mathletics tasks (20 mins minimum) and times tables to learn if needed. </a:t>
            </a:r>
          </a:p>
          <a:p>
            <a:endParaRPr lang="en-GB" dirty="0"/>
          </a:p>
          <a:p>
            <a:r>
              <a:rPr lang="en-GB" dirty="0"/>
              <a:t>All homework is set on </a:t>
            </a:r>
            <a:r>
              <a:rPr lang="en-GB" b="1" dirty="0"/>
              <a:t>Monday</a:t>
            </a:r>
            <a:r>
              <a:rPr lang="en-GB" dirty="0"/>
              <a:t> and will be collected in on the following </a:t>
            </a:r>
            <a:r>
              <a:rPr lang="en-GB" b="1" dirty="0"/>
              <a:t>Monday</a:t>
            </a:r>
            <a:r>
              <a:rPr lang="en-GB" dirty="0"/>
              <a:t>.  There will be a spelling quiz every Friday.</a:t>
            </a:r>
          </a:p>
          <a:p>
            <a:endParaRPr lang="en-GB" dirty="0"/>
          </a:p>
          <a:p>
            <a:r>
              <a:rPr lang="en-GB" dirty="0"/>
              <a:t>Children should practise reading at home with an adult or older sibling or read to themselves at least five times a week for about 20 minutes each time. Readings should be recorded in their homework diary.</a:t>
            </a:r>
          </a:p>
          <a:p>
            <a:r>
              <a:rPr lang="en-GB" dirty="0"/>
              <a:t>Children are also encouraged to add any extra readings themselves to show their reading for pleasure books.</a:t>
            </a:r>
          </a:p>
        </p:txBody>
      </p:sp>
    </p:spTree>
    <p:extLst>
      <p:ext uri="{BB962C8B-B14F-4D97-AF65-F5344CB8AC3E}">
        <p14:creationId xmlns:p14="http://schemas.microsoft.com/office/powerpoint/2010/main" val="19319975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2669" y="437960"/>
            <a:ext cx="10515600" cy="798657"/>
          </a:xfrm>
          <a:solidFill>
            <a:schemeClr val="bg1"/>
          </a:solidFill>
          <a:ln w="38100">
            <a:solidFill>
              <a:schemeClr val="tx1"/>
            </a:solidFill>
          </a:ln>
        </p:spPr>
        <p:txBody>
          <a:bodyPr/>
          <a:lstStyle/>
          <a:p>
            <a:pPr algn="ctr"/>
            <a:r>
              <a:rPr lang="en-GB" b="1" dirty="0"/>
              <a:t>Parent Volunteers</a:t>
            </a:r>
          </a:p>
        </p:txBody>
      </p:sp>
      <p:sp>
        <p:nvSpPr>
          <p:cNvPr id="4" name="Rectangle 3"/>
          <p:cNvSpPr/>
          <p:nvPr/>
        </p:nvSpPr>
        <p:spPr>
          <a:xfrm>
            <a:off x="652669" y="1520785"/>
            <a:ext cx="11188419" cy="4832092"/>
          </a:xfrm>
          <a:prstGeom prst="rect">
            <a:avLst/>
          </a:prstGeom>
          <a:solidFill>
            <a:schemeClr val="bg1"/>
          </a:solidFill>
          <a:ln w="38100">
            <a:solidFill>
              <a:schemeClr val="tx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dirty="0">
                <a:ln>
                  <a:noFill/>
                </a:ln>
                <a:solidFill>
                  <a:prstClr val="black"/>
                </a:solidFill>
                <a:effectLst/>
                <a:uLnTx/>
                <a:uFillTx/>
                <a:latin typeface="Calibri" panose="020F0502020204030204"/>
                <a:ea typeface="+mn-ea"/>
                <a:cs typeface="+mn-cs"/>
              </a:rPr>
              <a:t>Parent volunteers play a valuable role in supporting children with their learning and facilitating wider school experiences. We warmly welcome you to offer your support  in whichever way you can.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dirty="0">
                <a:ln>
                  <a:noFill/>
                </a:ln>
                <a:solidFill>
                  <a:prstClr val="black"/>
                </a:solidFill>
                <a:effectLst/>
                <a:uLnTx/>
                <a:uFillTx/>
                <a:latin typeface="Calibri" panose="020F0502020204030204"/>
                <a:ea typeface="+mn-ea"/>
                <a:cs typeface="+mn-cs"/>
              </a:rPr>
              <a:t>Some of the ways you can get involved in school life: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200" b="0" i="0" u="none" strike="noStrike" kern="1200" cap="none" spc="0" normalizeH="0" baseline="0" noProof="0" dirty="0">
                <a:ln>
                  <a:noFill/>
                </a:ln>
                <a:solidFill>
                  <a:prstClr val="black"/>
                </a:solidFill>
                <a:effectLst/>
                <a:uLnTx/>
                <a:uFillTx/>
                <a:latin typeface="Calibri" panose="020F0502020204030204"/>
                <a:ea typeface="+mn-ea"/>
                <a:cs typeface="+mn-cs"/>
              </a:rPr>
              <a:t>Volunteer in class – please contact your child’s class teacher directly to discuss ways in which you can help and to arrange a suitable time to come in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200" b="0" i="0" u="none" strike="noStrike" kern="1200" cap="none" spc="0" normalizeH="0" baseline="0" noProof="0" dirty="0">
                <a:ln>
                  <a:noFill/>
                </a:ln>
                <a:solidFill>
                  <a:prstClr val="black"/>
                </a:solidFill>
                <a:effectLst/>
                <a:uLnTx/>
                <a:uFillTx/>
                <a:latin typeface="Calibri" panose="020F0502020204030204"/>
                <a:ea typeface="+mn-ea"/>
                <a:cs typeface="+mn-cs"/>
              </a:rPr>
              <a:t>Contact the school office to volunteer as a weekly volunteer to help with children across KS2 with their reading or practising their times tables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200" b="0" i="0" u="none" strike="noStrike" kern="1200" cap="none" spc="0" normalizeH="0" baseline="0" noProof="0" dirty="0">
                <a:ln>
                  <a:noFill/>
                </a:ln>
                <a:solidFill>
                  <a:prstClr val="black"/>
                </a:solidFill>
                <a:effectLst/>
                <a:uLnTx/>
                <a:uFillTx/>
                <a:latin typeface="Calibri" panose="020F0502020204030204"/>
                <a:ea typeface="+mn-ea"/>
                <a:cs typeface="+mn-cs"/>
              </a:rPr>
              <a:t>Volunteer your time with the School Association. Go along and see what they have planned for the year and how you can help.</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2200" dirty="0">
                <a:solidFill>
                  <a:prstClr val="black"/>
                </a:solidFill>
                <a:latin typeface="Calibri" panose="020F0502020204030204"/>
              </a:rPr>
              <a:t>Volunteer to help on a school trip.</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R="0" lvl="0" algn="l" defTabSz="914400" rtl="0" eaLnBrk="1" fontAlgn="auto" latinLnBrk="0" hangingPunct="1">
              <a:lnSpc>
                <a:spcPct val="100000"/>
              </a:lnSpc>
              <a:spcBef>
                <a:spcPts val="0"/>
              </a:spcBef>
              <a:spcAft>
                <a:spcPts val="0"/>
              </a:spcAft>
              <a:buClrTx/>
              <a:buSzTx/>
              <a:tabLst/>
              <a:defRPr/>
            </a:pPr>
            <a:r>
              <a:rPr lang="en-GB" sz="2200" dirty="0">
                <a:solidFill>
                  <a:prstClr val="black"/>
                </a:solidFill>
                <a:latin typeface="Calibri" panose="020F0502020204030204"/>
              </a:rPr>
              <a:t>If you volunteer more than 3 times in 30 days, a DBS check is required. </a:t>
            </a:r>
            <a:endParaRPr kumimoji="0" lang="en-GB" sz="2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80619" y="131852"/>
            <a:ext cx="846000" cy="820597"/>
          </a:xfrm>
          <a:prstGeom prst="rect">
            <a:avLst/>
          </a:prstGeom>
          <a:ln w="28575">
            <a:solidFill>
              <a:schemeClr val="tx1"/>
            </a:solidFill>
          </a:ln>
        </p:spPr>
      </p:pic>
    </p:spTree>
    <p:extLst>
      <p:ext uri="{BB962C8B-B14F-4D97-AF65-F5344CB8AC3E}">
        <p14:creationId xmlns:p14="http://schemas.microsoft.com/office/powerpoint/2010/main" val="19080258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5378" y="87147"/>
            <a:ext cx="11188419" cy="558982"/>
          </a:xfrm>
          <a:solidFill>
            <a:schemeClr val="bg1"/>
          </a:solidFill>
          <a:ln w="38100">
            <a:solidFill>
              <a:schemeClr val="tx1"/>
            </a:solidFill>
          </a:ln>
        </p:spPr>
        <p:txBody>
          <a:bodyPr>
            <a:noAutofit/>
          </a:bodyPr>
          <a:lstStyle/>
          <a:p>
            <a:pPr algn="ctr"/>
            <a:r>
              <a:rPr lang="en-GB" sz="4000" b="1" dirty="0"/>
              <a:t>Parent Representatives</a:t>
            </a:r>
          </a:p>
        </p:txBody>
      </p:sp>
      <p:sp>
        <p:nvSpPr>
          <p:cNvPr id="4" name="Rectangle 3"/>
          <p:cNvSpPr/>
          <p:nvPr/>
        </p:nvSpPr>
        <p:spPr>
          <a:xfrm>
            <a:off x="165378" y="778599"/>
            <a:ext cx="11861235" cy="400110"/>
          </a:xfrm>
          <a:prstGeom prst="rect">
            <a:avLst/>
          </a:prstGeom>
          <a:solidFill>
            <a:schemeClr val="bg1"/>
          </a:solidFill>
          <a:ln w="38100">
            <a:solidFill>
              <a:schemeClr val="tx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Parent Reps are an important part of school life. We have two different types of Parent Representatives.</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13757" y="87147"/>
            <a:ext cx="712857" cy="691452"/>
          </a:xfrm>
          <a:prstGeom prst="rect">
            <a:avLst/>
          </a:prstGeom>
          <a:ln w="28575">
            <a:solidFill>
              <a:schemeClr val="tx1"/>
            </a:solidFill>
          </a:ln>
        </p:spPr>
      </p:pic>
      <p:sp>
        <p:nvSpPr>
          <p:cNvPr id="6" name="Rectangle 5">
            <a:extLst>
              <a:ext uri="{FF2B5EF4-FFF2-40B4-BE49-F238E27FC236}">
                <a16:creationId xmlns:a16="http://schemas.microsoft.com/office/drawing/2014/main" id="{7E73649A-44CB-474E-9BAC-B3230172CFC9}"/>
              </a:ext>
            </a:extLst>
          </p:cNvPr>
          <p:cNvSpPr/>
          <p:nvPr/>
        </p:nvSpPr>
        <p:spPr>
          <a:xfrm>
            <a:off x="165378" y="1311179"/>
            <a:ext cx="11861235" cy="2862322"/>
          </a:xfrm>
          <a:prstGeom prst="rect">
            <a:avLst/>
          </a:prstGeom>
          <a:solidFill>
            <a:schemeClr val="bg1"/>
          </a:solidFill>
          <a:ln w="38100">
            <a:solidFill>
              <a:schemeClr val="tx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sng" strike="noStrike" kern="1200" cap="none" spc="0" normalizeH="0" baseline="0" noProof="0" dirty="0">
                <a:ln>
                  <a:noFill/>
                </a:ln>
                <a:solidFill>
                  <a:prstClr val="black"/>
                </a:solidFill>
                <a:effectLst/>
                <a:uLnTx/>
                <a:uFillTx/>
                <a:latin typeface="Calibri" panose="020F0502020204030204"/>
                <a:ea typeface="+mn-ea"/>
                <a:cs typeface="+mn-cs"/>
              </a:rPr>
              <a:t>PARENT FORUM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The Parent Forum is a means of providing an additional mechanism for parents and carers to provide ideas and make suggestions outside of the annual parent survey. The forum meets with the Headteacher once a term, with representatives from each class who present any matters arising on behalf of the parents in their child’s class. If you would like to be involved in the Parent Forum for 2025 – 26 we would love to hear from you, please talk to Miss </a:t>
            </a:r>
            <a:r>
              <a:rPr kumimoji="0" lang="en-GB" sz="1800" b="0" i="0" u="none" strike="noStrike" kern="1200" cap="none" spc="0" normalizeH="0" baseline="0" noProof="0" dirty="0" err="1">
                <a:ln>
                  <a:noFill/>
                </a:ln>
                <a:solidFill>
                  <a:prstClr val="black"/>
                </a:solidFill>
                <a:effectLst/>
                <a:uLnTx/>
                <a:uFillTx/>
                <a:latin typeface="Calibri" panose="020F0502020204030204"/>
                <a:ea typeface="+mn-ea"/>
                <a:cs typeface="+mn-cs"/>
              </a:rPr>
              <a:t>Macklearn</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We are currently looking for a new Chair for the Parent Forum – if this is something you might be interested in, please talk to Miss </a:t>
            </a:r>
            <a:r>
              <a:rPr kumimoji="0" lang="en-GB" sz="1800" b="0" i="0" u="none" strike="noStrike" kern="1200" cap="none" spc="0" normalizeH="0" baseline="0" noProof="0" dirty="0" err="1">
                <a:ln>
                  <a:noFill/>
                </a:ln>
                <a:solidFill>
                  <a:prstClr val="black"/>
                </a:solidFill>
                <a:effectLst/>
                <a:uLnTx/>
                <a:uFillTx/>
                <a:latin typeface="Calibri" panose="020F0502020204030204"/>
                <a:ea typeface="+mn-ea"/>
                <a:cs typeface="+mn-cs"/>
              </a:rPr>
              <a:t>Macklearn</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For more information about the Parent Forum, please see our </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3"/>
              </a:rPr>
              <a:t>school website</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7" name="Rectangle 6">
            <a:extLst>
              <a:ext uri="{FF2B5EF4-FFF2-40B4-BE49-F238E27FC236}">
                <a16:creationId xmlns:a16="http://schemas.microsoft.com/office/drawing/2014/main" id="{5E34076B-37CD-487C-B365-598EFD696F57}"/>
              </a:ext>
            </a:extLst>
          </p:cNvPr>
          <p:cNvSpPr/>
          <p:nvPr/>
        </p:nvSpPr>
        <p:spPr>
          <a:xfrm>
            <a:off x="165378" y="4305971"/>
            <a:ext cx="11861235" cy="2308324"/>
          </a:xfrm>
          <a:prstGeom prst="rect">
            <a:avLst/>
          </a:prstGeom>
          <a:solidFill>
            <a:schemeClr val="bg1"/>
          </a:solidFill>
          <a:ln w="38100">
            <a:solidFill>
              <a:schemeClr val="tx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sng" strike="noStrike" kern="1200" cap="none" spc="0" normalizeH="0" baseline="0" noProof="0" dirty="0">
                <a:ln>
                  <a:noFill/>
                </a:ln>
                <a:solidFill>
                  <a:prstClr val="black"/>
                </a:solidFill>
                <a:effectLst/>
                <a:uLnTx/>
                <a:uFillTx/>
                <a:latin typeface="Calibri" panose="020F0502020204030204"/>
                <a:ea typeface="+mn-ea"/>
                <a:cs typeface="+mn-cs"/>
              </a:rPr>
              <a:t>SCHOOL ASSOCIATION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The SA exists to provide closer links between home and school and it is an excellent way to bring staff, parents, carers and friends together socially in support of the school, working towards a common goal.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All parents and members of the school community are encouraged to get involved, even if they only have a small amount of time available. All families are automatically members of the SA when their child joins our school. Members have the right to attend and vote at General Meetings, to receive communications and updates regarding the Association's activities. If you are interested in being a volunteer for the SA, or being a class rep, please go along to the AGM which is usually held in October. </a:t>
            </a:r>
          </a:p>
        </p:txBody>
      </p:sp>
    </p:spTree>
    <p:extLst>
      <p:ext uri="{BB962C8B-B14F-4D97-AF65-F5344CB8AC3E}">
        <p14:creationId xmlns:p14="http://schemas.microsoft.com/office/powerpoint/2010/main" val="42655024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2509" y="241068"/>
            <a:ext cx="10993582" cy="722013"/>
          </a:xfrm>
          <a:solidFill>
            <a:schemeClr val="bg1"/>
          </a:solidFill>
          <a:ln w="38100">
            <a:solidFill>
              <a:schemeClr val="tx1"/>
            </a:solidFill>
          </a:ln>
        </p:spPr>
        <p:txBody>
          <a:bodyPr>
            <a:normAutofit/>
          </a:bodyPr>
          <a:lstStyle/>
          <a:p>
            <a:pPr algn="ctr"/>
            <a:r>
              <a:rPr lang="en-GB" sz="4000" b="1" dirty="0"/>
              <a:t>Other Information</a:t>
            </a:r>
          </a:p>
        </p:txBody>
      </p:sp>
      <p:sp>
        <p:nvSpPr>
          <p:cNvPr id="3" name="Rectangle 2"/>
          <p:cNvSpPr/>
          <p:nvPr/>
        </p:nvSpPr>
        <p:spPr>
          <a:xfrm>
            <a:off x="332509" y="1164301"/>
            <a:ext cx="11471564" cy="3662541"/>
          </a:xfrm>
          <a:prstGeom prst="rect">
            <a:avLst/>
          </a:prstGeom>
          <a:solidFill>
            <a:schemeClr val="bg1"/>
          </a:solidFill>
          <a:ln w="38100">
            <a:solidFill>
              <a:schemeClr val="tx1"/>
            </a:solidFill>
          </a:ln>
        </p:spPr>
        <p:txBody>
          <a:bodyPr wrap="square">
            <a:spAutoFit/>
          </a:bodyPr>
          <a:lstStyle/>
          <a:p>
            <a:r>
              <a:rPr lang="en-GB" sz="1600" dirty="0"/>
              <a:t>If your child is to be collected by someone other than the adults you have already authorised or you would like them to walk home by themselves, please inform the class teacher in writing.</a:t>
            </a:r>
          </a:p>
          <a:p>
            <a:endParaRPr lang="en-GB" sz="1000" dirty="0"/>
          </a:p>
          <a:p>
            <a:r>
              <a:rPr lang="en-GB" sz="1600" dirty="0"/>
              <a:t>You are welcome to make appointments to talk to teachers to discuss any concerns.  The end of the school day is better as teachers are preparing for the school day and attending briefings in the morning.</a:t>
            </a:r>
          </a:p>
          <a:p>
            <a:endParaRPr lang="en-GB" sz="1000" dirty="0"/>
          </a:p>
          <a:p>
            <a:r>
              <a:rPr lang="en-GB" sz="1600" dirty="0"/>
              <a:t>Please ensure that you read the school newsletter every week as it contains all the vital information that you need.  The current and previous newsletters are also available on the school website.</a:t>
            </a:r>
          </a:p>
          <a:p>
            <a:endParaRPr lang="en-GB" sz="1000" dirty="0"/>
          </a:p>
          <a:p>
            <a:r>
              <a:rPr lang="en-GB" sz="1600" dirty="0"/>
              <a:t>We are striving to encourage children to become more responsible for their belongings and independent – please support us in this by encouraging your child to remember what they need for the school day, when they have a message for the teacher, carrying their own belongings and when to hand in homework.</a:t>
            </a:r>
          </a:p>
          <a:p>
            <a:endParaRPr lang="en-GB" sz="1000" dirty="0"/>
          </a:p>
          <a:p>
            <a:r>
              <a:rPr lang="en-GB" sz="1600" dirty="0"/>
              <a:t>Children can bring a pencil case into school and it is helpful if you can provide the following items:</a:t>
            </a:r>
          </a:p>
          <a:p>
            <a:r>
              <a:rPr lang="en-GB" sz="1600" dirty="0"/>
              <a:t>3 x writing pencils, 1 x pencil eraser, 1 x small pencil sharpener (no battery-operated or winding mechanisms please), 1 x ruler (30cm), 2 x whiteboard pens, 1 x glue stick and 1 x pair of scissors. Optional (but very helpful): 6 – 12 x coloured pencils</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39056" y="134149"/>
            <a:ext cx="692995" cy="672186"/>
          </a:xfrm>
          <a:prstGeom prst="rect">
            <a:avLst/>
          </a:prstGeom>
          <a:ln w="28575">
            <a:solidFill>
              <a:schemeClr val="tx1"/>
            </a:solidFill>
          </a:ln>
        </p:spPr>
      </p:pic>
    </p:spTree>
    <p:extLst>
      <p:ext uri="{BB962C8B-B14F-4D97-AF65-F5344CB8AC3E}">
        <p14:creationId xmlns:p14="http://schemas.microsoft.com/office/powerpoint/2010/main" val="26705066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7569" y="1221321"/>
            <a:ext cx="11816862" cy="4493538"/>
          </a:xfrm>
          <a:prstGeom prst="rect">
            <a:avLst/>
          </a:prstGeom>
          <a:solidFill>
            <a:schemeClr val="bg1"/>
          </a:solidFill>
          <a:ln w="38100">
            <a:solidFill>
              <a:schemeClr val="tx1"/>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It is always our desire to resolve any concerns or issues you may have regarding your child’s experience at school, as quickly and as smoothly as possible. Your first point of contact for any concerns you have about your child should be your child’s class teacher. </a:t>
            </a:r>
          </a:p>
          <a:p>
            <a:pPr marL="457200" marR="0" lvl="0" indent="-457200" algn="l" defTabSz="914400" rtl="0" eaLnBrk="1" fontAlgn="auto" latinLnBrk="0" hangingPunct="1">
              <a:lnSpc>
                <a:spcPct val="100000"/>
              </a:lnSpc>
              <a:spcBef>
                <a:spcPts val="0"/>
              </a:spcBef>
              <a:spcAft>
                <a:spcPts val="0"/>
              </a:spcAft>
              <a:buClrTx/>
              <a:buSzTx/>
              <a:buFontTx/>
              <a:buAutoNum type="arabicParenR"/>
              <a:tabLst/>
              <a:defRPr/>
            </a:pPr>
            <a:r>
              <a:rPr kumimoji="0" lang="en-GB" sz="22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Informal chat or phone call discussion:</a:t>
            </a:r>
            <a:r>
              <a:rPr kumimoji="0" lang="en-GB" sz="22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parents can phone the school and speak to the appropriate member of staff or catch them in the playground at the end of the day with the aim of making the teacher aware of the problem and finding ways to resolve the concern as quickly as possible. </a:t>
            </a:r>
            <a:endParaRPr kumimoji="0" lang="en-GB" sz="22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a:p>
            <a:pPr marL="457200" marR="0" lvl="0" indent="-457200" algn="l" defTabSz="914400" rtl="0" eaLnBrk="1" fontAlgn="auto" latinLnBrk="0" hangingPunct="1">
              <a:lnSpc>
                <a:spcPct val="100000"/>
              </a:lnSpc>
              <a:spcBef>
                <a:spcPts val="0"/>
              </a:spcBef>
              <a:spcAft>
                <a:spcPts val="0"/>
              </a:spcAft>
              <a:buClrTx/>
              <a:buSzTx/>
              <a:buFontTx/>
              <a:buAutoNum type="arabicParenR"/>
              <a:tabLst/>
              <a:defRPr/>
            </a:pPr>
            <a:r>
              <a:rPr kumimoji="0" lang="en-GB" sz="22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Request a meeting:</a:t>
            </a:r>
            <a:r>
              <a:rPr kumimoji="0" lang="en-GB" sz="22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if an issue is of a more serious nature, parents can request an appointment for a face-to-face meeting with their child’s class teacher, to meet with the school’s Inclusion Leader (who deals with special educational needs)  or  someone from the Senior Leadership Team.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3)   Complaint: </a:t>
            </a:r>
            <a:r>
              <a:rPr kumimoji="0" lang="en-GB" sz="22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If a matter cannot be resolved by either of the methods above and needs to be escalated, parents can submit a formal complaint, following the steps laid out in our complaints policy which is available on our school website</a:t>
            </a:r>
            <a:endParaRPr kumimoji="0" lang="en-GB" sz="2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p:txBody>
      </p:sp>
      <p:sp>
        <p:nvSpPr>
          <p:cNvPr id="3" name="Rectangle 2"/>
          <p:cNvSpPr/>
          <p:nvPr/>
        </p:nvSpPr>
        <p:spPr>
          <a:xfrm>
            <a:off x="164124" y="145558"/>
            <a:ext cx="10690267" cy="707886"/>
          </a:xfrm>
          <a:prstGeom prst="rect">
            <a:avLst/>
          </a:prstGeom>
          <a:solidFill>
            <a:schemeClr val="bg1"/>
          </a:solidFill>
          <a:ln w="38100">
            <a:solidFill>
              <a:schemeClr val="tx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How do I discuss any concerns with the school?</a:t>
            </a:r>
            <a:endParaRPr kumimoji="0" lang="en-GB" sz="4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p:txBody>
      </p:sp>
      <p:pic>
        <p:nvPicPr>
          <p:cNvPr id="4" name="Picture 3">
            <a:extLst>
              <a:ext uri="{FF2B5EF4-FFF2-40B4-BE49-F238E27FC236}">
                <a16:creationId xmlns:a16="http://schemas.microsoft.com/office/drawing/2014/main" id="{31CA2894-93BA-4438-90CD-876CC847350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07789" y="91004"/>
            <a:ext cx="879851" cy="913247"/>
          </a:xfrm>
          <a:prstGeom prst="rect">
            <a:avLst/>
          </a:prstGeom>
          <a:ln w="28575">
            <a:solidFill>
              <a:schemeClr val="tx1"/>
            </a:solidFill>
          </a:ln>
        </p:spPr>
      </p:pic>
      <p:sp>
        <p:nvSpPr>
          <p:cNvPr id="6" name="Rectangle 5">
            <a:extLst>
              <a:ext uri="{FF2B5EF4-FFF2-40B4-BE49-F238E27FC236}">
                <a16:creationId xmlns:a16="http://schemas.microsoft.com/office/drawing/2014/main" id="{13B1EDC7-AF54-4C8F-B20E-49F96CDD6CF8}"/>
              </a:ext>
            </a:extLst>
          </p:cNvPr>
          <p:cNvSpPr/>
          <p:nvPr/>
        </p:nvSpPr>
        <p:spPr>
          <a:xfrm>
            <a:off x="164124" y="5885427"/>
            <a:ext cx="11816862" cy="830997"/>
          </a:xfrm>
          <a:prstGeom prst="rect">
            <a:avLst/>
          </a:prstGeom>
          <a:solidFill>
            <a:schemeClr val="bg1"/>
          </a:solidFill>
          <a:ln w="38100">
            <a:solidFill>
              <a:schemeClr val="tx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We politely ask that parents follow the systems set out in the school’s </a:t>
            </a:r>
            <a:r>
              <a:rPr kumimoji="0" lang="en-GB" sz="2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hlinkClick r:id="rId4"/>
              </a:rPr>
              <a:t>Complaints Policy </a:t>
            </a:r>
            <a:r>
              <a:rPr kumimoji="0" lang="en-GB" sz="2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and </a:t>
            </a:r>
            <a:r>
              <a:rPr kumimoji="0" lang="en-GB" sz="2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hlinkClick r:id="rId5"/>
              </a:rPr>
              <a:t>Communications Policy </a:t>
            </a:r>
            <a:r>
              <a:rPr kumimoji="0" lang="en-GB" sz="2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for dealing with any concerns or grievances. </a:t>
            </a:r>
            <a:endParaRPr kumimoji="0" lang="en-GB"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p:txBody>
      </p:sp>
    </p:spTree>
    <p:extLst>
      <p:ext uri="{BB962C8B-B14F-4D97-AF65-F5344CB8AC3E}">
        <p14:creationId xmlns:p14="http://schemas.microsoft.com/office/powerpoint/2010/main" val="21936516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1CA2894-93BA-4438-90CD-876CC847350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58423" y="3933"/>
            <a:ext cx="733577" cy="761421"/>
          </a:xfrm>
          <a:prstGeom prst="rect">
            <a:avLst/>
          </a:prstGeom>
          <a:ln w="28575">
            <a:solidFill>
              <a:schemeClr val="tx1"/>
            </a:solidFill>
          </a:ln>
        </p:spPr>
      </p:pic>
      <p:sp>
        <p:nvSpPr>
          <p:cNvPr id="8" name="Rectangle 7">
            <a:extLst>
              <a:ext uri="{FF2B5EF4-FFF2-40B4-BE49-F238E27FC236}">
                <a16:creationId xmlns:a16="http://schemas.microsoft.com/office/drawing/2014/main" id="{CE975BF0-A901-45CC-B058-B335D36FB835}"/>
              </a:ext>
            </a:extLst>
          </p:cNvPr>
          <p:cNvSpPr/>
          <p:nvPr/>
        </p:nvSpPr>
        <p:spPr>
          <a:xfrm>
            <a:off x="187569" y="765354"/>
            <a:ext cx="11603378" cy="6001643"/>
          </a:xfrm>
          <a:prstGeom prst="rect">
            <a:avLst/>
          </a:prstGeom>
          <a:solidFill>
            <a:schemeClr val="bg1"/>
          </a:solidFill>
          <a:ln>
            <a:solidFill>
              <a:schemeClr val="tx1"/>
            </a:solidFill>
          </a:ln>
        </p:spPr>
        <p:txBody>
          <a:bodyPr wrap="square">
            <a:spAutoFit/>
          </a:bodyPr>
          <a:lstStyle/>
          <a:p>
            <a:pPr marL="883285"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3644900" algn="l"/>
              </a:tabLst>
              <a:defRPr/>
            </a:pPr>
            <a:r>
              <a:rPr kumimoji="0" lang="en-GB" sz="24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When communicating with Bishop Perrin School, we ask parents and carers to accept that their child’s reporting of an event is but one piece of the puzzle, with school staff having further information available to them through multiple staff and student perspectives. </a:t>
            </a:r>
          </a:p>
          <a:p>
            <a:pPr marL="883285"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3644900" algn="l"/>
              </a:tabLst>
              <a:defRPr/>
            </a:pPr>
            <a:r>
              <a:rPr kumimoji="0" lang="en-GB" sz="24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We ask that parents take a </a:t>
            </a:r>
            <a:r>
              <a:rPr kumimoji="0" lang="en-GB" sz="2400" b="1"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curious, rather than accusatory</a:t>
            </a:r>
            <a:r>
              <a:rPr kumimoji="0" lang="en-GB" sz="24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 approach in the initial stages of a concern to find out more about what has happened. We ask parents to set a good example to their children in their own speech and behaviour and refrain from criticising members of staff in front of their child.</a:t>
            </a:r>
          </a:p>
          <a:p>
            <a:pPr marL="883285"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3644900" algn="l"/>
              </a:tabLst>
              <a:defRPr/>
            </a:pPr>
            <a:r>
              <a:rPr kumimoji="0" lang="en-GB" sz="24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We ask that parents accept that decisions made by staff are based on a body of evidence and on the balance of probability and take into consideration that staff may be faced with dilemmas involving ambiguity. </a:t>
            </a:r>
          </a:p>
          <a:p>
            <a:pPr marL="883285"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3644900" algn="l"/>
              </a:tabLst>
              <a:defRPr/>
            </a:pPr>
            <a:r>
              <a:rPr kumimoji="0" lang="en-GB" sz="24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and are mindful of posts or comments made on social media regarding the school or any members of the school staff. This includes posts in parent </a:t>
            </a:r>
            <a:r>
              <a:rPr kumimoji="0" lang="en-GB" sz="2400" b="0" i="0" u="none" strike="noStrike" kern="1200" cap="none" spc="0" normalizeH="0" baseline="0" noProof="0" dirty="0" err="1">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Whatsapp</a:t>
            </a:r>
            <a:r>
              <a:rPr kumimoji="0" lang="en-GB" sz="24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 groups. Comments that could be considered abusive towards staff, harmful to their professional reputation or of a bullying nature will not be tolerated and legal advice will be sought as to how to proceed in these circumstances.</a:t>
            </a:r>
          </a:p>
        </p:txBody>
      </p:sp>
      <p:sp>
        <p:nvSpPr>
          <p:cNvPr id="9" name="Rectangle 8">
            <a:extLst>
              <a:ext uri="{FF2B5EF4-FFF2-40B4-BE49-F238E27FC236}">
                <a16:creationId xmlns:a16="http://schemas.microsoft.com/office/drawing/2014/main" id="{D2F94825-3808-4574-B566-21AC9F5344D8}"/>
              </a:ext>
            </a:extLst>
          </p:cNvPr>
          <p:cNvSpPr/>
          <p:nvPr/>
        </p:nvSpPr>
        <p:spPr>
          <a:xfrm>
            <a:off x="187569" y="0"/>
            <a:ext cx="10690267" cy="707886"/>
          </a:xfrm>
          <a:prstGeom prst="rect">
            <a:avLst/>
          </a:prstGeom>
          <a:solidFill>
            <a:schemeClr val="bg1"/>
          </a:solidFill>
          <a:ln w="38100">
            <a:solidFill>
              <a:schemeClr val="tx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Respectful Communications</a:t>
            </a:r>
            <a:endParaRPr kumimoji="0" lang="en-GB" sz="4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p:txBody>
      </p:sp>
    </p:spTree>
    <p:extLst>
      <p:ext uri="{BB962C8B-B14F-4D97-AF65-F5344CB8AC3E}">
        <p14:creationId xmlns:p14="http://schemas.microsoft.com/office/powerpoint/2010/main" val="36032910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C681284-BC87-4F1D-B315-745F1C2C1389}"/>
              </a:ext>
            </a:extLst>
          </p:cNvPr>
          <p:cNvSpPr/>
          <p:nvPr/>
        </p:nvSpPr>
        <p:spPr>
          <a:xfrm>
            <a:off x="0" y="135791"/>
            <a:ext cx="12192000" cy="6432530"/>
          </a:xfrm>
          <a:prstGeom prst="rect">
            <a:avLst/>
          </a:prstGeom>
          <a:solidFill>
            <a:schemeClr val="bg1"/>
          </a:solidFill>
          <a:ln w="38100">
            <a:solidFill>
              <a:schemeClr val="tx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AI-generated communications to raise concerns / complaints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We  follow school policies when dealing with and responding to a concern or a complaint.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Please be mindful of using AI to generate or enhance an email to raise your concern / complaint. Whilst this can be a helpful tool for those for whom English is not their first language, AI will often produce unnecessarily lengthy and over-complicated communications  that take a long time to unpick, which can cause delays in response time. It may contain mistakes such as quoting  wrong legislation or setting out response times that the school does not  necessarily have to adhere to. It may base a response on information it has drawn from the internet  that is not applicable to Bishop Perrin School.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Parents should also be mindful of confidentiality and data  protection issues when inputting information to an AI programme.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This is not to say concerns or complaints should not be raised, they absolutely should as this is how we learn lessons, adapt and make changes for the better. However, the outcome will still be the same whether you raise your concern in person, over the phone, or in your own-worded email: we understand that the matter is important to you; we understand that is has caused upset or concern, and we will listen and investigate and seek to resolve the issue as far as we are able.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Please support us to do this in the most efficient manner possible for the benefit of everyone involved. </a:t>
            </a:r>
          </a:p>
        </p:txBody>
      </p:sp>
    </p:spTree>
    <p:extLst>
      <p:ext uri="{BB962C8B-B14F-4D97-AF65-F5344CB8AC3E}">
        <p14:creationId xmlns:p14="http://schemas.microsoft.com/office/powerpoint/2010/main" val="12684922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peech Bubble: Rectangle 1">
            <a:extLst>
              <a:ext uri="{FF2B5EF4-FFF2-40B4-BE49-F238E27FC236}">
                <a16:creationId xmlns:a16="http://schemas.microsoft.com/office/drawing/2014/main" id="{DA9DD876-A73A-8A0A-5800-00629B3AEF3B}"/>
              </a:ext>
            </a:extLst>
          </p:cNvPr>
          <p:cNvSpPr/>
          <p:nvPr/>
        </p:nvSpPr>
        <p:spPr>
          <a:xfrm>
            <a:off x="903514" y="1276350"/>
            <a:ext cx="3385455" cy="1678396"/>
          </a:xfrm>
          <a:prstGeom prst="wedgeRectCallout">
            <a:avLst>
              <a:gd name="adj1" fmla="val 50998"/>
              <a:gd name="adj2" fmla="val 72669"/>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We’ve noticed / heard…</a:t>
            </a:r>
          </a:p>
        </p:txBody>
      </p:sp>
      <p:sp>
        <p:nvSpPr>
          <p:cNvPr id="3" name="Speech Bubble: Rectangle 2">
            <a:extLst>
              <a:ext uri="{FF2B5EF4-FFF2-40B4-BE49-F238E27FC236}">
                <a16:creationId xmlns:a16="http://schemas.microsoft.com/office/drawing/2014/main" id="{0509B078-D00D-C1F3-A3C5-6838DFB86D19}"/>
              </a:ext>
            </a:extLst>
          </p:cNvPr>
          <p:cNvSpPr/>
          <p:nvPr/>
        </p:nvSpPr>
        <p:spPr>
          <a:xfrm>
            <a:off x="6863445" y="1121955"/>
            <a:ext cx="3385456" cy="1678396"/>
          </a:xfrm>
          <a:prstGeom prst="wedgeRectCallout">
            <a:avLst>
              <a:gd name="adj1" fmla="val -48720"/>
              <a:gd name="adj2" fmla="val 79449"/>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I was wondering…</a:t>
            </a:r>
          </a:p>
        </p:txBody>
      </p:sp>
      <p:sp>
        <p:nvSpPr>
          <p:cNvPr id="4" name="Speech Bubble: Rectangle 3">
            <a:extLst>
              <a:ext uri="{FF2B5EF4-FFF2-40B4-BE49-F238E27FC236}">
                <a16:creationId xmlns:a16="http://schemas.microsoft.com/office/drawing/2014/main" id="{28683836-CBFC-115E-78A6-EC95B72AF434}"/>
              </a:ext>
            </a:extLst>
          </p:cNvPr>
          <p:cNvSpPr/>
          <p:nvPr/>
        </p:nvSpPr>
        <p:spPr>
          <a:xfrm>
            <a:off x="2286000" y="3752126"/>
            <a:ext cx="3385455" cy="1581150"/>
          </a:xfrm>
          <a:prstGeom prst="wedgeRectCallout">
            <a:avLst>
              <a:gd name="adj1" fmla="val -63920"/>
              <a:gd name="adj2" fmla="val 81777"/>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What are you seeing…?</a:t>
            </a:r>
          </a:p>
        </p:txBody>
      </p:sp>
      <p:sp>
        <p:nvSpPr>
          <p:cNvPr id="5" name="Speech Bubble: Rectangle 4">
            <a:extLst>
              <a:ext uri="{FF2B5EF4-FFF2-40B4-BE49-F238E27FC236}">
                <a16:creationId xmlns:a16="http://schemas.microsoft.com/office/drawing/2014/main" id="{A4E5EBAB-B7DD-2B8D-C309-A455169DA625}"/>
              </a:ext>
            </a:extLst>
          </p:cNvPr>
          <p:cNvSpPr/>
          <p:nvPr/>
        </p:nvSpPr>
        <p:spPr>
          <a:xfrm>
            <a:off x="6520548" y="3752127"/>
            <a:ext cx="3570510" cy="1581150"/>
          </a:xfrm>
          <a:prstGeom prst="wedgeRectCallout">
            <a:avLst>
              <a:gd name="adj1" fmla="val 64533"/>
              <a:gd name="adj2" fmla="val 76958"/>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How can we support…?</a:t>
            </a:r>
          </a:p>
        </p:txBody>
      </p:sp>
      <p:sp>
        <p:nvSpPr>
          <p:cNvPr id="6" name="Rectangle 5">
            <a:extLst>
              <a:ext uri="{FF2B5EF4-FFF2-40B4-BE49-F238E27FC236}">
                <a16:creationId xmlns:a16="http://schemas.microsoft.com/office/drawing/2014/main" id="{9BCB8EBE-B85F-43C9-6DC9-94C68B65E363}"/>
              </a:ext>
            </a:extLst>
          </p:cNvPr>
          <p:cNvSpPr/>
          <p:nvPr/>
        </p:nvSpPr>
        <p:spPr>
          <a:xfrm>
            <a:off x="750866" y="6008915"/>
            <a:ext cx="10690267" cy="461665"/>
          </a:xfrm>
          <a:prstGeom prst="rect">
            <a:avLst/>
          </a:prstGeom>
          <a:solidFill>
            <a:schemeClr val="bg1"/>
          </a:solidFill>
          <a:ln w="38100">
            <a:solidFill>
              <a:schemeClr val="tx1"/>
            </a:solidFill>
          </a:ln>
        </p:spPr>
        <p:txBody>
          <a:bodyPr wrap="square">
            <a:spAutoFit/>
          </a:bodyPr>
          <a:lstStyle/>
          <a:p>
            <a:pPr algn="ctr">
              <a:spcAft>
                <a:spcPts val="0"/>
              </a:spcAft>
            </a:pPr>
            <a:r>
              <a:rPr lang="en-GB" sz="2400" i="1" dirty="0">
                <a:latin typeface="Calibri" panose="020F0502020204030204" pitchFamily="34" charset="0"/>
                <a:ea typeface="Times New Roman" panose="02020603050405020304" pitchFamily="18" charset="0"/>
                <a:cs typeface="Times New Roman" panose="02020603050405020304" pitchFamily="18" charset="0"/>
              </a:rPr>
              <a:t>Positive relationships with the school maintained, perhaps even strengthened</a:t>
            </a:r>
            <a:endParaRPr lang="en-GB" sz="2400" i="1" dirty="0">
              <a:latin typeface="Times New Roman" panose="02020603050405020304" pitchFamily="18" charset="0"/>
              <a:ea typeface="Times New Roman" panose="02020603050405020304" pitchFamily="18" charset="0"/>
            </a:endParaRPr>
          </a:p>
        </p:txBody>
      </p:sp>
      <p:sp>
        <p:nvSpPr>
          <p:cNvPr id="7" name="Rectangle 6">
            <a:extLst>
              <a:ext uri="{FF2B5EF4-FFF2-40B4-BE49-F238E27FC236}">
                <a16:creationId xmlns:a16="http://schemas.microsoft.com/office/drawing/2014/main" id="{5FA1ECB3-0475-CE77-3537-CD6A4A1D2A7B}"/>
              </a:ext>
            </a:extLst>
          </p:cNvPr>
          <p:cNvSpPr/>
          <p:nvPr/>
        </p:nvSpPr>
        <p:spPr>
          <a:xfrm>
            <a:off x="538596" y="112066"/>
            <a:ext cx="10690267" cy="830997"/>
          </a:xfrm>
          <a:prstGeom prst="rect">
            <a:avLst/>
          </a:prstGeom>
          <a:solidFill>
            <a:schemeClr val="bg1"/>
          </a:solidFill>
          <a:ln w="38100">
            <a:solidFill>
              <a:schemeClr val="tx1"/>
            </a:solidFill>
          </a:ln>
        </p:spPr>
        <p:txBody>
          <a:bodyPr wrap="square">
            <a:spAutoFit/>
          </a:bodyPr>
          <a:lstStyle/>
          <a:p>
            <a:pPr algn="ctr">
              <a:spcAft>
                <a:spcPts val="0"/>
              </a:spcAft>
            </a:pPr>
            <a:r>
              <a:rPr lang="en-GB" sz="2400" i="1" dirty="0">
                <a:latin typeface="Calibri" panose="020F0502020204030204" pitchFamily="34" charset="0"/>
                <a:ea typeface="Times New Roman" panose="02020603050405020304" pitchFamily="18" charset="0"/>
                <a:cs typeface="Times New Roman" panose="02020603050405020304" pitchFamily="18" charset="0"/>
              </a:rPr>
              <a:t>Instead of AI, consider using these phrases instead to help structure raising a concern with the school…</a:t>
            </a:r>
            <a:endParaRPr lang="en-GB" sz="2400" i="1"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4681637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DC4C3E9-C08F-4092-9D8C-0FED2D7D978B}"/>
              </a:ext>
            </a:extLst>
          </p:cNvPr>
          <p:cNvSpPr/>
          <p:nvPr/>
        </p:nvSpPr>
        <p:spPr>
          <a:xfrm>
            <a:off x="304800" y="2077524"/>
            <a:ext cx="4601300" cy="3077766"/>
          </a:xfrm>
          <a:prstGeom prst="rect">
            <a:avLst/>
          </a:prstGeom>
          <a:solidFill>
            <a:schemeClr val="bg1"/>
          </a:solidFill>
          <a:ln w="38100">
            <a:solidFill>
              <a:schemeClr val="tx1"/>
            </a:solidFill>
          </a:ln>
        </p:spPr>
        <p:txBody>
          <a:bodyPr wrap="square">
            <a:spAutoFit/>
          </a:bodyPr>
          <a:lstStyle/>
          <a:p>
            <a:pPr algn="ctr"/>
            <a:r>
              <a:rPr lang="en-GB" sz="2000" b="1" dirty="0"/>
              <a:t>Class assemblies</a:t>
            </a:r>
          </a:p>
          <a:p>
            <a:pPr algn="ctr"/>
            <a:r>
              <a:rPr lang="en-GB" dirty="0"/>
              <a:t>5</a:t>
            </a:r>
            <a:r>
              <a:rPr lang="en-GB" baseline="30000" dirty="0"/>
              <a:t>th</a:t>
            </a:r>
            <a:r>
              <a:rPr lang="en-GB" dirty="0"/>
              <a:t> November – Year 6</a:t>
            </a:r>
          </a:p>
          <a:p>
            <a:pPr algn="ctr"/>
            <a:r>
              <a:rPr lang="en-GB" dirty="0"/>
              <a:t>10</a:t>
            </a:r>
            <a:r>
              <a:rPr lang="en-GB" baseline="30000" dirty="0"/>
              <a:t>th</a:t>
            </a:r>
            <a:r>
              <a:rPr lang="en-GB" dirty="0"/>
              <a:t> December – Year 4</a:t>
            </a:r>
          </a:p>
          <a:p>
            <a:pPr algn="ctr"/>
            <a:r>
              <a:rPr lang="en-GB" dirty="0"/>
              <a:t>28</a:t>
            </a:r>
            <a:r>
              <a:rPr lang="en-GB" baseline="30000" dirty="0"/>
              <a:t>th</a:t>
            </a:r>
            <a:r>
              <a:rPr lang="en-GB" dirty="0"/>
              <a:t> January – Year 3</a:t>
            </a:r>
          </a:p>
          <a:p>
            <a:pPr algn="ctr"/>
            <a:r>
              <a:rPr lang="en-GB" dirty="0"/>
              <a:t>11</a:t>
            </a:r>
            <a:r>
              <a:rPr lang="en-GB" baseline="30000" dirty="0"/>
              <a:t>th</a:t>
            </a:r>
            <a:r>
              <a:rPr lang="en-GB" dirty="0"/>
              <a:t> March – Year 2</a:t>
            </a:r>
          </a:p>
          <a:p>
            <a:pPr algn="ctr"/>
            <a:r>
              <a:rPr lang="en-GB" dirty="0"/>
              <a:t>29</a:t>
            </a:r>
            <a:r>
              <a:rPr lang="en-GB" baseline="30000" dirty="0"/>
              <a:t>th</a:t>
            </a:r>
            <a:r>
              <a:rPr lang="en-GB" dirty="0"/>
              <a:t> April – Year 1</a:t>
            </a:r>
          </a:p>
          <a:p>
            <a:pPr algn="ctr"/>
            <a:r>
              <a:rPr lang="en-GB" dirty="0"/>
              <a:t>27</a:t>
            </a:r>
            <a:r>
              <a:rPr lang="en-GB" baseline="30000" dirty="0"/>
              <a:t>th</a:t>
            </a:r>
            <a:r>
              <a:rPr lang="en-GB" dirty="0"/>
              <a:t> May – Year 5</a:t>
            </a:r>
          </a:p>
          <a:p>
            <a:pPr algn="ctr"/>
            <a:r>
              <a:rPr lang="en-GB" dirty="0"/>
              <a:t>1</a:t>
            </a:r>
            <a:r>
              <a:rPr lang="en-GB" baseline="30000" dirty="0"/>
              <a:t>st</a:t>
            </a:r>
            <a:r>
              <a:rPr lang="en-GB" dirty="0"/>
              <a:t> July - Year R</a:t>
            </a:r>
          </a:p>
          <a:p>
            <a:pPr algn="ctr"/>
            <a:r>
              <a:rPr lang="en-GB" sz="1200" b="1" i="1" dirty="0"/>
              <a:t>Class assemblies will be on Thursdays in the school hall at 8:55am. Parents and carers are welcome to attend. Please refrain from bringing drinks and snacks into the school hall during the assembly to help us manage food allergies – thank you. </a:t>
            </a:r>
          </a:p>
        </p:txBody>
      </p:sp>
      <p:sp>
        <p:nvSpPr>
          <p:cNvPr id="4" name="Rectangle 3">
            <a:extLst>
              <a:ext uri="{FF2B5EF4-FFF2-40B4-BE49-F238E27FC236}">
                <a16:creationId xmlns:a16="http://schemas.microsoft.com/office/drawing/2014/main" id="{0FA24E19-7ED3-46F5-81FC-AC3905F1279E}"/>
              </a:ext>
            </a:extLst>
          </p:cNvPr>
          <p:cNvSpPr/>
          <p:nvPr/>
        </p:nvSpPr>
        <p:spPr>
          <a:xfrm>
            <a:off x="697940" y="90974"/>
            <a:ext cx="11295908" cy="523220"/>
          </a:xfrm>
          <a:prstGeom prst="rect">
            <a:avLst/>
          </a:prstGeom>
          <a:solidFill>
            <a:schemeClr val="bg1"/>
          </a:solidFill>
          <a:ln w="38100">
            <a:solidFill>
              <a:schemeClr val="tx1"/>
            </a:solidFill>
          </a:ln>
        </p:spPr>
        <p:txBody>
          <a:bodyPr wrap="square">
            <a:spAutoFit/>
          </a:bodyPr>
          <a:lstStyle/>
          <a:p>
            <a:pPr algn="ctr"/>
            <a:r>
              <a:rPr lang="en-GB" sz="2800" dirty="0"/>
              <a:t>Key Dates</a:t>
            </a:r>
          </a:p>
        </p:txBody>
      </p:sp>
      <p:sp>
        <p:nvSpPr>
          <p:cNvPr id="5" name="Rectangle 4">
            <a:extLst>
              <a:ext uri="{FF2B5EF4-FFF2-40B4-BE49-F238E27FC236}">
                <a16:creationId xmlns:a16="http://schemas.microsoft.com/office/drawing/2014/main" id="{0DC4C3E9-C08F-4092-9D8C-0FED2D7D978B}"/>
              </a:ext>
            </a:extLst>
          </p:cNvPr>
          <p:cNvSpPr/>
          <p:nvPr/>
        </p:nvSpPr>
        <p:spPr>
          <a:xfrm>
            <a:off x="668009" y="5308928"/>
            <a:ext cx="11330401" cy="400110"/>
          </a:xfrm>
          <a:prstGeom prst="rect">
            <a:avLst/>
          </a:prstGeom>
          <a:solidFill>
            <a:schemeClr val="bg1"/>
          </a:solidFill>
          <a:ln w="38100">
            <a:solidFill>
              <a:schemeClr val="tx1"/>
            </a:solidFill>
          </a:ln>
        </p:spPr>
        <p:txBody>
          <a:bodyPr wrap="square">
            <a:spAutoFit/>
          </a:bodyPr>
          <a:lstStyle/>
          <a:p>
            <a:pPr algn="ctr"/>
            <a:r>
              <a:rPr lang="en-GB" sz="2000" b="1" dirty="0"/>
              <a:t>Parent Consultations</a:t>
            </a:r>
          </a:p>
        </p:txBody>
      </p:sp>
      <p:sp>
        <p:nvSpPr>
          <p:cNvPr id="6" name="Rectangle 5">
            <a:extLst>
              <a:ext uri="{FF2B5EF4-FFF2-40B4-BE49-F238E27FC236}">
                <a16:creationId xmlns:a16="http://schemas.microsoft.com/office/drawing/2014/main" id="{0DC4C3E9-C08F-4092-9D8C-0FED2D7D978B}"/>
              </a:ext>
            </a:extLst>
          </p:cNvPr>
          <p:cNvSpPr/>
          <p:nvPr/>
        </p:nvSpPr>
        <p:spPr>
          <a:xfrm>
            <a:off x="5214591" y="2115772"/>
            <a:ext cx="6809191" cy="830997"/>
          </a:xfrm>
          <a:prstGeom prst="rect">
            <a:avLst/>
          </a:prstGeom>
          <a:solidFill>
            <a:schemeClr val="bg1"/>
          </a:solidFill>
          <a:ln w="38100">
            <a:solidFill>
              <a:schemeClr val="tx1"/>
            </a:solidFill>
          </a:ln>
        </p:spPr>
        <p:txBody>
          <a:bodyPr wrap="square">
            <a:spAutoFit/>
          </a:bodyPr>
          <a:lstStyle/>
          <a:p>
            <a:pPr algn="ctr"/>
            <a:r>
              <a:rPr lang="en-GB" sz="2400" b="1" dirty="0"/>
              <a:t>Nativity Performance – Year 1 &amp; 2</a:t>
            </a:r>
          </a:p>
          <a:p>
            <a:pPr algn="ctr"/>
            <a:r>
              <a:rPr lang="en-GB" sz="2400" dirty="0"/>
              <a:t>Wednesday 16</a:t>
            </a:r>
            <a:r>
              <a:rPr lang="en-GB" sz="2400" baseline="30000" dirty="0"/>
              <a:t>th</a:t>
            </a:r>
            <a:r>
              <a:rPr lang="en-GB" sz="2400" dirty="0"/>
              <a:t> December – 9am and  2pm</a:t>
            </a:r>
          </a:p>
        </p:txBody>
      </p:sp>
      <p:sp>
        <p:nvSpPr>
          <p:cNvPr id="7" name="Rectangle 6">
            <a:extLst>
              <a:ext uri="{FF2B5EF4-FFF2-40B4-BE49-F238E27FC236}">
                <a16:creationId xmlns:a16="http://schemas.microsoft.com/office/drawing/2014/main" id="{0DC4C3E9-C08F-4092-9D8C-0FED2D7D978B}"/>
              </a:ext>
            </a:extLst>
          </p:cNvPr>
          <p:cNvSpPr/>
          <p:nvPr/>
        </p:nvSpPr>
        <p:spPr>
          <a:xfrm>
            <a:off x="5214591" y="4115368"/>
            <a:ext cx="6809189" cy="1015663"/>
          </a:xfrm>
          <a:prstGeom prst="rect">
            <a:avLst/>
          </a:prstGeom>
          <a:solidFill>
            <a:schemeClr val="bg1"/>
          </a:solidFill>
          <a:ln w="38100">
            <a:solidFill>
              <a:schemeClr val="tx1"/>
            </a:solidFill>
          </a:ln>
        </p:spPr>
        <p:txBody>
          <a:bodyPr wrap="square">
            <a:spAutoFit/>
          </a:bodyPr>
          <a:lstStyle/>
          <a:p>
            <a:pPr algn="ctr"/>
            <a:r>
              <a:rPr lang="en-GB" sz="2000" b="1" dirty="0"/>
              <a:t>Christmas Carol Service – last day of term</a:t>
            </a:r>
          </a:p>
          <a:p>
            <a:pPr algn="ctr"/>
            <a:r>
              <a:rPr lang="en-GB" sz="2000" dirty="0"/>
              <a:t>St. Augustine’s Church – Friday 18</a:t>
            </a:r>
            <a:r>
              <a:rPr lang="en-GB" sz="2000" baseline="30000" dirty="0"/>
              <a:t>th</a:t>
            </a:r>
            <a:r>
              <a:rPr lang="en-GB" sz="2000" dirty="0"/>
              <a:t> December, 12:30pm (TBC)</a:t>
            </a:r>
          </a:p>
          <a:p>
            <a:pPr algn="ctr"/>
            <a:r>
              <a:rPr lang="en-GB" sz="2000" dirty="0"/>
              <a:t>Early finish: 2pm</a:t>
            </a:r>
          </a:p>
        </p:txBody>
      </p:sp>
      <p:sp>
        <p:nvSpPr>
          <p:cNvPr id="8" name="Rectangle 7">
            <a:extLst>
              <a:ext uri="{FF2B5EF4-FFF2-40B4-BE49-F238E27FC236}">
                <a16:creationId xmlns:a16="http://schemas.microsoft.com/office/drawing/2014/main" id="{0FA24E19-7ED3-46F5-81FC-AC3905F1279E}"/>
              </a:ext>
            </a:extLst>
          </p:cNvPr>
          <p:cNvSpPr/>
          <p:nvPr/>
        </p:nvSpPr>
        <p:spPr>
          <a:xfrm>
            <a:off x="697940" y="720928"/>
            <a:ext cx="11295909" cy="461665"/>
          </a:xfrm>
          <a:prstGeom prst="rect">
            <a:avLst/>
          </a:prstGeom>
          <a:solidFill>
            <a:schemeClr val="bg1"/>
          </a:solidFill>
          <a:ln w="38100">
            <a:solidFill>
              <a:schemeClr val="tx1"/>
            </a:solidFill>
          </a:ln>
        </p:spPr>
        <p:txBody>
          <a:bodyPr wrap="square">
            <a:spAutoFit/>
          </a:bodyPr>
          <a:lstStyle/>
          <a:p>
            <a:pPr algn="ctr"/>
            <a:r>
              <a:rPr lang="en-GB" sz="2400" dirty="0"/>
              <a:t>Clubs start: Monday 14</a:t>
            </a:r>
            <a:r>
              <a:rPr lang="en-GB" sz="2400" baseline="30000" dirty="0"/>
              <a:t>th</a:t>
            </a:r>
            <a:r>
              <a:rPr lang="en-GB" sz="2400" dirty="0"/>
              <a:t>  September</a:t>
            </a:r>
          </a:p>
        </p:txBody>
      </p:sp>
      <p:sp>
        <p:nvSpPr>
          <p:cNvPr id="9" name="Rectangle 8">
            <a:extLst>
              <a:ext uri="{FF2B5EF4-FFF2-40B4-BE49-F238E27FC236}">
                <a16:creationId xmlns:a16="http://schemas.microsoft.com/office/drawing/2014/main" id="{ABDFC1C5-4AE8-4BDC-AF23-5191A3943C4D}"/>
              </a:ext>
            </a:extLst>
          </p:cNvPr>
          <p:cNvSpPr/>
          <p:nvPr/>
        </p:nvSpPr>
        <p:spPr>
          <a:xfrm>
            <a:off x="5227281" y="1547874"/>
            <a:ext cx="6783814" cy="461665"/>
          </a:xfrm>
          <a:prstGeom prst="rect">
            <a:avLst/>
          </a:prstGeom>
          <a:solidFill>
            <a:schemeClr val="bg1"/>
          </a:solidFill>
          <a:ln w="38100">
            <a:solidFill>
              <a:schemeClr val="tx1"/>
            </a:solidFill>
          </a:ln>
        </p:spPr>
        <p:txBody>
          <a:bodyPr wrap="square">
            <a:spAutoFit/>
          </a:bodyPr>
          <a:lstStyle/>
          <a:p>
            <a:pPr algn="ctr"/>
            <a:r>
              <a:rPr lang="en-GB" sz="2400" b="1" dirty="0"/>
              <a:t>INSET Day: </a:t>
            </a:r>
            <a:r>
              <a:rPr lang="en-GB" sz="2400" dirty="0"/>
              <a:t>Friday 4</a:t>
            </a:r>
            <a:r>
              <a:rPr lang="en-GB" sz="2400" baseline="30000" dirty="0"/>
              <a:t>th</a:t>
            </a:r>
            <a:r>
              <a:rPr lang="en-GB" sz="2400" dirty="0"/>
              <a:t> December</a:t>
            </a:r>
          </a:p>
        </p:txBody>
      </p:sp>
      <p:sp>
        <p:nvSpPr>
          <p:cNvPr id="10" name="Rectangle 9">
            <a:extLst>
              <a:ext uri="{FF2B5EF4-FFF2-40B4-BE49-F238E27FC236}">
                <a16:creationId xmlns:a16="http://schemas.microsoft.com/office/drawing/2014/main" id="{0F3ECC23-A964-4CF9-AA52-F36445D109E3}"/>
              </a:ext>
            </a:extLst>
          </p:cNvPr>
          <p:cNvSpPr/>
          <p:nvPr/>
        </p:nvSpPr>
        <p:spPr>
          <a:xfrm>
            <a:off x="5227281" y="3103776"/>
            <a:ext cx="6809190" cy="830997"/>
          </a:xfrm>
          <a:prstGeom prst="rect">
            <a:avLst/>
          </a:prstGeom>
          <a:solidFill>
            <a:schemeClr val="bg1"/>
          </a:solidFill>
          <a:ln w="38100">
            <a:solidFill>
              <a:schemeClr val="tx1"/>
            </a:solidFill>
          </a:ln>
        </p:spPr>
        <p:txBody>
          <a:bodyPr wrap="square">
            <a:spAutoFit/>
          </a:bodyPr>
          <a:lstStyle/>
          <a:p>
            <a:pPr algn="ctr"/>
            <a:r>
              <a:rPr lang="en-GB" sz="2400" b="1" dirty="0"/>
              <a:t>Reception Carol Performance</a:t>
            </a:r>
            <a:endParaRPr lang="en-GB" sz="2400" dirty="0"/>
          </a:p>
          <a:p>
            <a:pPr algn="ctr"/>
            <a:r>
              <a:rPr lang="en-GB" sz="2400" dirty="0"/>
              <a:t>Tuesday 15</a:t>
            </a:r>
            <a:r>
              <a:rPr lang="en-GB" sz="2400" baseline="30000" dirty="0"/>
              <a:t>th</a:t>
            </a:r>
            <a:r>
              <a:rPr lang="en-GB" sz="2400" dirty="0"/>
              <a:t> December – 2.30pm</a:t>
            </a:r>
          </a:p>
        </p:txBody>
      </p:sp>
      <p:graphicFrame>
        <p:nvGraphicFramePr>
          <p:cNvPr id="3" name="Table 2">
            <a:extLst>
              <a:ext uri="{FF2B5EF4-FFF2-40B4-BE49-F238E27FC236}">
                <a16:creationId xmlns:a16="http://schemas.microsoft.com/office/drawing/2014/main" id="{20658C60-B8F4-6C5B-4696-52B68769FD11}"/>
              </a:ext>
            </a:extLst>
          </p:cNvPr>
          <p:cNvGraphicFramePr>
            <a:graphicFrameLocks noGrp="1"/>
          </p:cNvGraphicFramePr>
          <p:nvPr/>
        </p:nvGraphicFramePr>
        <p:xfrm>
          <a:off x="668009" y="5759311"/>
          <a:ext cx="11343086" cy="1010920"/>
        </p:xfrm>
        <a:graphic>
          <a:graphicData uri="http://schemas.openxmlformats.org/drawingml/2006/table">
            <a:tbl>
              <a:tblPr firstRow="1" bandRow="1">
                <a:tableStyleId>{5940675A-B579-460E-94D1-54222C63F5DA}</a:tableStyleId>
              </a:tblPr>
              <a:tblGrid>
                <a:gridCol w="5671543">
                  <a:extLst>
                    <a:ext uri="{9D8B030D-6E8A-4147-A177-3AD203B41FA5}">
                      <a16:colId xmlns:a16="http://schemas.microsoft.com/office/drawing/2014/main" val="1185891717"/>
                    </a:ext>
                  </a:extLst>
                </a:gridCol>
                <a:gridCol w="5671543">
                  <a:extLst>
                    <a:ext uri="{9D8B030D-6E8A-4147-A177-3AD203B41FA5}">
                      <a16:colId xmlns:a16="http://schemas.microsoft.com/office/drawing/2014/main" val="69517825"/>
                    </a:ext>
                  </a:extLst>
                </a:gridCol>
              </a:tblGrid>
              <a:tr h="370840">
                <a:tc>
                  <a:txBody>
                    <a:bodyPr/>
                    <a:lstStyle/>
                    <a:p>
                      <a:pPr algn="ctr"/>
                      <a:r>
                        <a:rPr lang="en-GB" dirty="0">
                          <a:solidFill>
                            <a:schemeClr val="tx1"/>
                          </a:solidFill>
                        </a:rPr>
                        <a:t>Autumn Term</a:t>
                      </a:r>
                    </a:p>
                  </a:txBody>
                  <a:tcPr>
                    <a:solidFill>
                      <a:schemeClr val="bg1">
                        <a:lumMod val="85000"/>
                      </a:schemeClr>
                    </a:solidFill>
                  </a:tcPr>
                </a:tc>
                <a:tc>
                  <a:txBody>
                    <a:bodyPr/>
                    <a:lstStyle/>
                    <a:p>
                      <a:pPr algn="ctr"/>
                      <a:r>
                        <a:rPr lang="en-GB" dirty="0">
                          <a:solidFill>
                            <a:schemeClr val="tx1"/>
                          </a:solidFill>
                        </a:rPr>
                        <a:t>Spring Term</a:t>
                      </a:r>
                    </a:p>
                  </a:txBody>
                  <a:tcPr>
                    <a:solidFill>
                      <a:schemeClr val="bg1">
                        <a:lumMod val="85000"/>
                      </a:schemeClr>
                    </a:solidFill>
                  </a:tcPr>
                </a:tc>
                <a:extLst>
                  <a:ext uri="{0D108BD9-81ED-4DB2-BD59-A6C34878D82A}">
                    <a16:rowId xmlns:a16="http://schemas.microsoft.com/office/drawing/2014/main" val="2906945815"/>
                  </a:ext>
                </a:extLst>
              </a:tr>
              <a:tr h="370840">
                <a:tc>
                  <a:txBody>
                    <a:bodyPr/>
                    <a:lstStyle/>
                    <a:p>
                      <a:pPr algn="ctr"/>
                      <a:r>
                        <a:rPr lang="en-GB" sz="1800" dirty="0"/>
                        <a:t>Wednesday 14</a:t>
                      </a:r>
                      <a:r>
                        <a:rPr lang="en-GB" sz="1800" baseline="30000" dirty="0"/>
                        <a:t>th</a:t>
                      </a:r>
                      <a:r>
                        <a:rPr lang="en-GB" sz="1800" dirty="0"/>
                        <a:t> October – 3.30 – 7pm</a:t>
                      </a:r>
                      <a:endParaRPr lang="en-GB" sz="1800" b="1" dirty="0"/>
                    </a:p>
                    <a:p>
                      <a:pPr algn="ctr"/>
                      <a:r>
                        <a:rPr lang="en-GB" sz="1800" dirty="0"/>
                        <a:t>Thursday 15</a:t>
                      </a:r>
                      <a:r>
                        <a:rPr lang="en-GB" sz="1800" baseline="30000" dirty="0"/>
                        <a:t>th</a:t>
                      </a:r>
                      <a:r>
                        <a:rPr lang="en-GB" sz="1800" dirty="0"/>
                        <a:t> October – 2.30 – 6pm </a:t>
                      </a:r>
                      <a:r>
                        <a:rPr lang="en-GB" sz="1800" b="1" dirty="0"/>
                        <a:t>(early finish @2pm)</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800" dirty="0"/>
                        <a:t>Wednesday 20</a:t>
                      </a:r>
                      <a:r>
                        <a:rPr lang="en-GB" sz="1800" baseline="30000" dirty="0"/>
                        <a:t>th</a:t>
                      </a:r>
                      <a:r>
                        <a:rPr lang="en-GB" sz="1800" dirty="0"/>
                        <a:t> January – 3.30 – 7pm </a:t>
                      </a:r>
                      <a:endParaRPr lang="en-GB" sz="1800" b="1" dirty="0"/>
                    </a:p>
                    <a:p>
                      <a:pPr marL="0" marR="0" lvl="0" indent="0" algn="ctr" defTabSz="914400" rtl="0" eaLnBrk="1" fontAlgn="auto" latinLnBrk="0" hangingPunct="1">
                        <a:lnSpc>
                          <a:spcPct val="100000"/>
                        </a:lnSpc>
                        <a:spcBef>
                          <a:spcPts val="0"/>
                        </a:spcBef>
                        <a:spcAft>
                          <a:spcPts val="0"/>
                        </a:spcAft>
                        <a:buClrTx/>
                        <a:buSzTx/>
                        <a:buFontTx/>
                        <a:buNone/>
                        <a:tabLst/>
                        <a:defRPr/>
                      </a:pPr>
                      <a:r>
                        <a:rPr lang="en-GB" sz="1800" dirty="0"/>
                        <a:t>Thursday 21</a:t>
                      </a:r>
                      <a:r>
                        <a:rPr lang="en-GB" sz="1800" baseline="30000" dirty="0"/>
                        <a:t>st</a:t>
                      </a:r>
                      <a:r>
                        <a:rPr lang="en-GB" sz="1800" dirty="0"/>
                        <a:t> January – 2.30 – 6pm </a:t>
                      </a:r>
                      <a:r>
                        <a:rPr lang="en-GB" sz="1800" b="1" dirty="0"/>
                        <a:t>(early finish @2pm)</a:t>
                      </a:r>
                    </a:p>
                  </a:txBody>
                  <a:tcPr>
                    <a:solidFill>
                      <a:schemeClr val="bg1"/>
                    </a:solidFill>
                  </a:tcPr>
                </a:tc>
                <a:extLst>
                  <a:ext uri="{0D108BD9-81ED-4DB2-BD59-A6C34878D82A}">
                    <a16:rowId xmlns:a16="http://schemas.microsoft.com/office/drawing/2014/main" val="3378853514"/>
                  </a:ext>
                </a:extLst>
              </a:tr>
            </a:tbl>
          </a:graphicData>
        </a:graphic>
      </p:graphicFrame>
      <p:sp>
        <p:nvSpPr>
          <p:cNvPr id="11" name="Rectangle 10">
            <a:extLst>
              <a:ext uri="{FF2B5EF4-FFF2-40B4-BE49-F238E27FC236}">
                <a16:creationId xmlns:a16="http://schemas.microsoft.com/office/drawing/2014/main" id="{49C3D26C-C3CE-6DE3-745F-61EA067C266D}"/>
              </a:ext>
            </a:extLst>
          </p:cNvPr>
          <p:cNvSpPr/>
          <p:nvPr/>
        </p:nvSpPr>
        <p:spPr>
          <a:xfrm>
            <a:off x="304800" y="1289327"/>
            <a:ext cx="4601300" cy="707886"/>
          </a:xfrm>
          <a:prstGeom prst="rect">
            <a:avLst/>
          </a:prstGeom>
          <a:solidFill>
            <a:schemeClr val="bg1"/>
          </a:solidFill>
          <a:ln w="38100">
            <a:solidFill>
              <a:schemeClr val="tx1"/>
            </a:solidFill>
          </a:ln>
        </p:spPr>
        <p:txBody>
          <a:bodyPr wrap="square">
            <a:spAutoFit/>
          </a:bodyPr>
          <a:lstStyle/>
          <a:p>
            <a:pPr algn="ctr"/>
            <a:r>
              <a:rPr lang="en-GB" sz="2000" b="1" dirty="0"/>
              <a:t>Phonics workshop for parents: </a:t>
            </a:r>
            <a:r>
              <a:rPr lang="en-GB" sz="2000" dirty="0"/>
              <a:t>Tuesday 22</a:t>
            </a:r>
            <a:r>
              <a:rPr lang="en-GB" sz="2000" baseline="30000" dirty="0"/>
              <a:t>nd</a:t>
            </a:r>
            <a:r>
              <a:rPr lang="en-GB" sz="2000" dirty="0"/>
              <a:t> September</a:t>
            </a:r>
          </a:p>
        </p:txBody>
      </p:sp>
    </p:spTree>
    <p:extLst>
      <p:ext uri="{BB962C8B-B14F-4D97-AF65-F5344CB8AC3E}">
        <p14:creationId xmlns:p14="http://schemas.microsoft.com/office/powerpoint/2010/main" val="32364689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98657"/>
          </a:xfrm>
          <a:solidFill>
            <a:schemeClr val="bg1"/>
          </a:solidFill>
          <a:ln w="38100">
            <a:solidFill>
              <a:schemeClr val="tx1"/>
            </a:solidFill>
          </a:ln>
        </p:spPr>
        <p:txBody>
          <a:bodyPr/>
          <a:lstStyle/>
          <a:p>
            <a:pPr algn="ctr"/>
            <a:r>
              <a:rPr lang="en-GB" b="1" dirty="0"/>
              <a:t>Useful Sites to Support Learning</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89179" y="197676"/>
            <a:ext cx="846000" cy="820597"/>
          </a:xfrm>
          <a:prstGeom prst="rect">
            <a:avLst/>
          </a:prstGeom>
          <a:ln w="28575">
            <a:solidFill>
              <a:schemeClr val="tx1"/>
            </a:solidFill>
          </a:ln>
        </p:spPr>
      </p:pic>
      <p:sp>
        <p:nvSpPr>
          <p:cNvPr id="3" name="TextBox 2"/>
          <p:cNvSpPr txBox="1"/>
          <p:nvPr/>
        </p:nvSpPr>
        <p:spPr>
          <a:xfrm>
            <a:off x="642257" y="1946366"/>
            <a:ext cx="10250979" cy="2323713"/>
          </a:xfrm>
          <a:prstGeom prst="rect">
            <a:avLst/>
          </a:prstGeom>
          <a:noFill/>
        </p:spPr>
        <p:txBody>
          <a:bodyPr wrap="square" rtlCol="0">
            <a:spAutoFit/>
          </a:bodyPr>
          <a:lstStyle/>
          <a:p>
            <a:r>
              <a:rPr lang="en-GB" sz="3000" dirty="0">
                <a:hlinkClick r:id="rId3"/>
              </a:rPr>
              <a:t>https://login.mathletics.com/</a:t>
            </a:r>
            <a:endParaRPr lang="en-GB" sz="3000" dirty="0"/>
          </a:p>
          <a:p>
            <a:r>
              <a:rPr lang="en-GB" sz="3000" dirty="0">
                <a:hlinkClick r:id="rId4"/>
              </a:rPr>
              <a:t>https://www.purplemash.com/login/</a:t>
            </a:r>
            <a:endParaRPr lang="en-GB" sz="3000" dirty="0"/>
          </a:p>
          <a:p>
            <a:r>
              <a:rPr lang="en-GB" sz="3000" dirty="0">
                <a:hlinkClick r:id="rId5"/>
              </a:rPr>
              <a:t>https://www.bbc.co.uk/bitesize/primary</a:t>
            </a:r>
            <a:endParaRPr lang="en-GB" sz="3000" dirty="0"/>
          </a:p>
          <a:p>
            <a:r>
              <a:rPr lang="en-GB" sz="3000" dirty="0">
                <a:hlinkClick r:id="rId6"/>
              </a:rPr>
              <a:t>https://www.thenational.academy/</a:t>
            </a:r>
            <a:endParaRPr lang="en-GB" sz="3000" dirty="0"/>
          </a:p>
          <a:p>
            <a:endParaRPr lang="en-GB" sz="2500" dirty="0"/>
          </a:p>
        </p:txBody>
      </p:sp>
    </p:spTree>
    <p:extLst>
      <p:ext uri="{BB962C8B-B14F-4D97-AF65-F5344CB8AC3E}">
        <p14:creationId xmlns:p14="http://schemas.microsoft.com/office/powerpoint/2010/main" val="25156202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10139</TotalTime>
  <Words>4363</Words>
  <Application>Microsoft Office PowerPoint</Application>
  <PresentationFormat>Widescreen</PresentationFormat>
  <Paragraphs>230</Paragraphs>
  <Slides>23</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Calibri</vt:lpstr>
      <vt:lpstr>Calibri Light</vt:lpstr>
      <vt:lpstr>Times New Roman</vt:lpstr>
      <vt:lpstr>Office Theme</vt:lpstr>
      <vt:lpstr>BISHOP PERRIN PRIMARY SCHOOL</vt:lpstr>
      <vt:lpstr>PowerPoint Presentation</vt:lpstr>
      <vt:lpstr>PowerPoint Presentation</vt:lpstr>
      <vt:lpstr>We value the support from parents and the partnership between home and school which ensures that children are able to be the best they can during their time at Bishop Perrin School. This meeting is designed to assist your child and the smooth running and work of the school throughout this academic year, and supports our Home School Agreement.     Further information is available on our school website: www.bishopperrin.richmond.sch.uk    Please follow us on our Instagram account where you can keep up-to-date with the latest goings-on at school. Follow us on: @bishopperrinschool </vt:lpstr>
      <vt:lpstr>Attendance Your child should be in school every day unless they are unwell.  The school must be informed of any absence.  Holidays during term time are not permitted and are strongly discouraged. Whilst we understand the challenges facing families regarding cost of holidays, term-time holidays are very disruptive for children in school and result in a significant loss of learning. Term-time holidays will be recorded as an unauthorised absence and may be subject to a fine.   Children are awarded certificates at the end of each term for excellent attendance – 98% or above with no unauthorised absences.   Pick up at the end of the day Pick up time is at 3:15pm. from the playground. Please ensure we have written permission for any adults who you allow to pick your child up from school at the end of the day. If your child is to be collected by someone other than the adults you have already authorised, please inform the school in writing.  Please approach the door and stand so that we can see you, particularly whilst I get to know and learn everyone’s names and faces.  It can be tricky to manage the children and see who is in the playground so it is helpful if you come as close as possible to the door.  Punctuality It is imperative that your child arrives at school on time to support a settled and smooth transition to the start of the school day.   The front gate will be open from 8:30am until 8:40am. Your child is expected to arrive at school before the gate closes. This time is often used for interventions.  If your child arrives after 8:40am, please bring them to the main entrance and sign them in using the electronic register. Staff monitor children who are persistently late for school, and seek advice from our Educational Welfare Officer. </vt:lpstr>
      <vt:lpstr>PowerPoint Presentation</vt:lpstr>
      <vt:lpstr>PowerPoint Presentation</vt:lpstr>
      <vt:lpstr>Adherence to the school uniform policy is greatly appreciated in ensuring we maintain a smart and unified approach to school uniform.  All children should be smartly dressed in the school uniform – the policy is available on the school website. Children are expected to wear school shoes, not trainers. Trainers are only permitted on PE days.  All items must be clearly named.  PE Kit Please ensure that your child has their house t-shirt, PE jumper, tracksuits/shorts and/or black tracksuit trousers/top.  Pupils come in to school on PE days in their PE kit. In Year 3 their PE days are on Monday and Friday.  Swimming kit – ideally black swim suit or swimming trunks and a yellow swim hat.   Outer wear School fleece or a dark-coloured coat (not patterned). Hats – school hat, or plain, dark-coloured hat in winter, plain yellow or dark-coloured cap in summer. No logos. Scarves – no football scarves, plain and dark colour.   Accessories Jewellery is not permitted, except for a simple pair of stud earrings for children who have pierced ears, and a wrist watch. Smart watch devices are not permitted. This is in-line with our online safety policy.  Water bottles Children are encouraged to bring a small, plastic water bottle into school. Only water is permitted for drinking in school. Please do not send metal water bottles or over-sized / expensive water bottles. Water bottles MUST be named. This is not just to help identify who the bottle belongs to, but is also a strategy for managing risk involving food allergies.</vt:lpstr>
      <vt:lpstr>Behaviour</vt:lpstr>
      <vt:lpstr>PowerPoint Presentation</vt:lpstr>
      <vt:lpstr> Handwriting – We encourage neat handwriting presentation to promote a sense of pride in their work which often leads to higher quality content. As children become competent at joined handwriting (from approximately Year 4 onwards), the teacher will encourage them to start writing in pen.   Children will experience reading and writing a range of different texts from stories to recounts to diaries to poems.  Children are encouraged to write more extensively as the year goes on. They are taught grammar and punctuation within the context of the wider writing they are learning.   Spelling – In Year 3, 4, 5 and 6, they learn and apply spelling rules, building upon their phonics knowledge from EYFS and KS1. Children are encouraged to become responsible for spelling words they find tricky by applying strategies they have learnt, correcting mistakes and making use of spelling resources such as word cards and dictionaries.   We do not send home lists of spelling words to learn for a test. Instead, children will receive daily spelling sessions, during which they will be encouraged to review, learn, practise and apply the spelling pattern for the week. They will continue to be assessed regularly, but this will take a different format to a spelling test.    </vt:lpstr>
      <vt:lpstr>At Bishop Perrin, Mathematics is taught using a mastery approach so that the skills and knowledge needed are covered in depth and all individuals can succeed.  The whole class is taught together with practical resources and support chosen to scaffold or extend the children.  Individual learning needs are addressed through scaffolding, skilful questioning and rapid intervention. High quality feedback and addressing of misconceptions are covered through marking and teacher interaction.  There is lots of opportunity to practise inside and outside of the daily maths lesson to develop fluency and consolidate pupils’ learning.  Children are taught fluency in number which is applied in reasoning and problem solving contexts which are accessible to all.    Precise mathematical language and specific vocabulary is modelled and encouraged in children when talking with their peers, giving explanations and recording their ideas.</vt:lpstr>
      <vt:lpstr>As well as English and maths, children at Bishop Perrin Primary School also participate in weekly lessons of art, computing, design and technology, Spanish, geography, history, music, PE and science.   Our curriculum is designed to be taught through half-termly themes. Year 3 are currently studying the Rainforest. The details for this theme are in the curriculum information sheet which is available on the learning page of the school website.</vt:lpstr>
      <vt:lpstr>Homework</vt:lpstr>
      <vt:lpstr>Parent Volunteers</vt:lpstr>
      <vt:lpstr>Parent Representatives</vt:lpstr>
      <vt:lpstr>Other Information</vt:lpstr>
      <vt:lpstr>PowerPoint Presentation</vt:lpstr>
      <vt:lpstr>PowerPoint Presentation</vt:lpstr>
      <vt:lpstr>PowerPoint Presentation</vt:lpstr>
      <vt:lpstr>PowerPoint Presentation</vt:lpstr>
      <vt:lpstr>PowerPoint Presentation</vt:lpstr>
      <vt:lpstr>Useful Sites to Support Learning</vt:lpstr>
    </vt:vector>
  </TitlesOfParts>
  <Company>Authorised Org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BISHOP PERRIN PRIMARY SCHOOL</dc:title>
  <dc:creator>RMacklearn</dc:creator>
  <cp:lastModifiedBy>RMacklearn</cp:lastModifiedBy>
  <cp:revision>74</cp:revision>
  <cp:lastPrinted>2020-09-28T11:38:02Z</cp:lastPrinted>
  <dcterms:created xsi:type="dcterms:W3CDTF">2020-09-22T11:26:01Z</dcterms:created>
  <dcterms:modified xsi:type="dcterms:W3CDTF">2026-09-18T09:00:17Z</dcterms:modified>
</cp:coreProperties>
</file>