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73" r:id="rId2"/>
    <p:sldId id="274" r:id="rId3"/>
    <p:sldId id="275" r:id="rId4"/>
    <p:sldId id="257" r:id="rId5"/>
    <p:sldId id="258" r:id="rId6"/>
    <p:sldId id="260" r:id="rId7"/>
    <p:sldId id="261" r:id="rId8"/>
    <p:sldId id="266" r:id="rId9"/>
    <p:sldId id="265" r:id="rId10"/>
    <p:sldId id="267" r:id="rId11"/>
    <p:sldId id="263" r:id="rId12"/>
    <p:sldId id="278" r:id="rId13"/>
    <p:sldId id="291" r:id="rId14"/>
    <p:sldId id="276" r:id="rId15"/>
    <p:sldId id="264" r:id="rId16"/>
    <p:sldId id="268" r:id="rId17"/>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0111" autoAdjust="0"/>
  </p:normalViewPr>
  <p:slideViewPr>
    <p:cSldViewPr snapToGrid="0">
      <p:cViewPr varScale="1">
        <p:scale>
          <a:sx n="79" d="100"/>
          <a:sy n="79" d="100"/>
        </p:scale>
        <p:origin x="177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8C60DE76-C862-494D-9110-65B9DA730766}" type="datetimeFigureOut">
              <a:rPr lang="en-GB" smtClean="0"/>
              <a:t>11/09/2025</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1205DF4C-571C-45EA-AFA9-3EFEF8DC122C}" type="slidenum">
              <a:rPr lang="en-GB" smtClean="0"/>
              <a:t>‹#›</a:t>
            </a:fld>
            <a:endParaRPr lang="en-GB"/>
          </a:p>
        </p:txBody>
      </p:sp>
    </p:spTree>
    <p:extLst>
      <p:ext uri="{BB962C8B-B14F-4D97-AF65-F5344CB8AC3E}">
        <p14:creationId xmlns:p14="http://schemas.microsoft.com/office/powerpoint/2010/main" val="441073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205DF4C-571C-45EA-AFA9-3EFEF8DC122C}" type="slidenum">
              <a:rPr lang="en-GB" smtClean="0"/>
              <a:t>4</a:t>
            </a:fld>
            <a:endParaRPr lang="en-GB"/>
          </a:p>
        </p:txBody>
      </p:sp>
    </p:spTree>
    <p:extLst>
      <p:ext uri="{BB962C8B-B14F-4D97-AF65-F5344CB8AC3E}">
        <p14:creationId xmlns:p14="http://schemas.microsoft.com/office/powerpoint/2010/main" val="1828685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205DF4C-571C-45EA-AFA9-3EFEF8DC122C}" type="slidenum">
              <a:rPr lang="en-GB" smtClean="0"/>
              <a:t>5</a:t>
            </a:fld>
            <a:endParaRPr lang="en-GB"/>
          </a:p>
        </p:txBody>
      </p:sp>
    </p:spTree>
    <p:extLst>
      <p:ext uri="{BB962C8B-B14F-4D97-AF65-F5344CB8AC3E}">
        <p14:creationId xmlns:p14="http://schemas.microsoft.com/office/powerpoint/2010/main" val="38232075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205DF4C-571C-45EA-AFA9-3EFEF8DC122C}" type="slidenum">
              <a:rPr lang="en-GB" smtClean="0"/>
              <a:t>9</a:t>
            </a:fld>
            <a:endParaRPr lang="en-GB"/>
          </a:p>
        </p:txBody>
      </p:sp>
    </p:spTree>
    <p:extLst>
      <p:ext uri="{BB962C8B-B14F-4D97-AF65-F5344CB8AC3E}">
        <p14:creationId xmlns:p14="http://schemas.microsoft.com/office/powerpoint/2010/main" val="8800202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205DF4C-571C-45EA-AFA9-3EFEF8DC122C}" type="slidenum">
              <a:rPr lang="en-GB" smtClean="0"/>
              <a:t>11</a:t>
            </a:fld>
            <a:endParaRPr lang="en-GB"/>
          </a:p>
        </p:txBody>
      </p:sp>
    </p:spTree>
    <p:extLst>
      <p:ext uri="{BB962C8B-B14F-4D97-AF65-F5344CB8AC3E}">
        <p14:creationId xmlns:p14="http://schemas.microsoft.com/office/powerpoint/2010/main" val="18337826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205DF4C-571C-45EA-AFA9-3EFEF8DC122C}" type="slidenum">
              <a:rPr lang="en-GB" smtClean="0"/>
              <a:t>13</a:t>
            </a:fld>
            <a:endParaRPr lang="en-GB"/>
          </a:p>
        </p:txBody>
      </p:sp>
    </p:spTree>
    <p:extLst>
      <p:ext uri="{BB962C8B-B14F-4D97-AF65-F5344CB8AC3E}">
        <p14:creationId xmlns:p14="http://schemas.microsoft.com/office/powerpoint/2010/main" val="328785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D5B0BDF-E99A-43CE-A6DB-00BBC7C48E44}" type="datetimeFigureOut">
              <a:rPr lang="en-GB" smtClean="0"/>
              <a:t>11/09/2025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4103771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D5B0BDF-E99A-43CE-A6DB-00BBC7C48E44}" type="datetimeFigureOut">
              <a:rPr lang="en-GB" smtClean="0"/>
              <a:t>11/09/2025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3472384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D5B0BDF-E99A-43CE-A6DB-00BBC7C48E44}" type="datetimeFigureOut">
              <a:rPr lang="en-GB" smtClean="0"/>
              <a:t>11/09/2025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3171485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D5B0BDF-E99A-43CE-A6DB-00BBC7C48E44}" type="datetimeFigureOut">
              <a:rPr lang="en-GB" smtClean="0"/>
              <a:t>11/09/2025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829956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5B0BDF-E99A-43CE-A6DB-00BBC7C48E44}" type="datetimeFigureOut">
              <a:rPr lang="en-GB" smtClean="0"/>
              <a:t>11/09/2025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729354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D5B0BDF-E99A-43CE-A6DB-00BBC7C48E44}" type="datetimeFigureOut">
              <a:rPr lang="en-GB" smtClean="0"/>
              <a:t>11/09/2025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3071079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D5B0BDF-E99A-43CE-A6DB-00BBC7C48E44}" type="datetimeFigureOut">
              <a:rPr lang="en-GB" smtClean="0"/>
              <a:t>11/09/2025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946004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D5B0BDF-E99A-43CE-A6DB-00BBC7C48E44}" type="datetimeFigureOut">
              <a:rPr lang="en-GB" smtClean="0"/>
              <a:t>11/09/2025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1249664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5B0BDF-E99A-43CE-A6DB-00BBC7C48E44}" type="datetimeFigureOut">
              <a:rPr lang="en-GB" smtClean="0"/>
              <a:t>11/09/2025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3149507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D5B0BDF-E99A-43CE-A6DB-00BBC7C48E44}" type="datetimeFigureOut">
              <a:rPr lang="en-GB" smtClean="0"/>
              <a:t>11/09/2025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341876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D5B0BDF-E99A-43CE-A6DB-00BBC7C48E44}" type="datetimeFigureOut">
              <a:rPr lang="en-GB" smtClean="0"/>
              <a:t>11/09/2025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3488522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5B0BDF-E99A-43CE-A6DB-00BBC7C48E44}" type="datetimeFigureOut">
              <a:rPr lang="en-GB" smtClean="0"/>
              <a:t>11/09/2025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2A62A1-ECF6-4629-9A0C-AF8FF14FDC5E}" type="slidenum">
              <a:rPr lang="en-GB" smtClean="0"/>
              <a:t>‹#›</a:t>
            </a:fld>
            <a:endParaRPr lang="en-GB"/>
          </a:p>
        </p:txBody>
      </p:sp>
    </p:spTree>
    <p:extLst>
      <p:ext uri="{BB962C8B-B14F-4D97-AF65-F5344CB8AC3E}">
        <p14:creationId xmlns:p14="http://schemas.microsoft.com/office/powerpoint/2010/main" val="4008961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hyperlink" Target="https://login.mathletics.com/"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hyperlink" Target="https://www.thenational.academy/" TargetMode="External"/><Relationship Id="rId5" Type="http://schemas.openxmlformats.org/officeDocument/2006/relationships/hyperlink" Target="https://www.bbc.co.uk/bitesize/primary" TargetMode="External"/><Relationship Id="rId4" Type="http://schemas.openxmlformats.org/officeDocument/2006/relationships/hyperlink" Target="https://www.purplemash.com/login/"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www.bishopperrin.richmond.sch.uk/"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1" y="399010"/>
            <a:ext cx="11343860" cy="1805854"/>
          </a:xfrm>
          <a:solidFill>
            <a:schemeClr val="bg1"/>
          </a:solidFill>
          <a:ln w="57150">
            <a:solidFill>
              <a:schemeClr val="tx1"/>
            </a:solidFill>
          </a:ln>
        </p:spPr>
        <p:txBody>
          <a:bodyPr>
            <a:noAutofit/>
          </a:bodyPr>
          <a:lstStyle/>
          <a:p>
            <a:r>
              <a:rPr lang="en-GB" sz="6600" dirty="0"/>
              <a:t>BISHOP PERRIN PRIMARY SCHOOL</a:t>
            </a:r>
          </a:p>
        </p:txBody>
      </p:sp>
      <p:sp>
        <p:nvSpPr>
          <p:cNvPr id="3" name="Subtitle 2"/>
          <p:cNvSpPr>
            <a:spLocks noGrp="1"/>
          </p:cNvSpPr>
          <p:nvPr>
            <p:ph type="subTitle" idx="1"/>
          </p:nvPr>
        </p:nvSpPr>
        <p:spPr>
          <a:xfrm>
            <a:off x="1523999" y="5090618"/>
            <a:ext cx="9144000" cy="1626667"/>
          </a:xfrm>
          <a:solidFill>
            <a:schemeClr val="bg1"/>
          </a:solidFill>
          <a:ln w="57150">
            <a:solidFill>
              <a:schemeClr val="tx1"/>
            </a:solidFill>
          </a:ln>
        </p:spPr>
        <p:txBody>
          <a:bodyPr>
            <a:noAutofit/>
          </a:bodyPr>
          <a:lstStyle/>
          <a:p>
            <a:r>
              <a:rPr lang="en-GB" sz="4800" dirty="0"/>
              <a:t>PARENT INFORMATION MEETING</a:t>
            </a:r>
          </a:p>
          <a:p>
            <a:r>
              <a:rPr lang="en-GB" sz="4800" dirty="0"/>
              <a:t>September 2025</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51969" y="2345342"/>
            <a:ext cx="1567183" cy="1626667"/>
          </a:xfrm>
          <a:prstGeom prst="rect">
            <a:avLst/>
          </a:prstGeom>
          <a:ln w="28575">
            <a:solidFill>
              <a:schemeClr val="tx1"/>
            </a:solidFill>
          </a:ln>
        </p:spPr>
      </p:pic>
      <p:sp>
        <p:nvSpPr>
          <p:cNvPr id="5" name="Subtitle 2">
            <a:extLst>
              <a:ext uri="{FF2B5EF4-FFF2-40B4-BE49-F238E27FC236}">
                <a16:creationId xmlns:a16="http://schemas.microsoft.com/office/drawing/2014/main" id="{3A1E5F89-08C0-494E-A159-BEA9C330B27C}"/>
              </a:ext>
            </a:extLst>
          </p:cNvPr>
          <p:cNvSpPr txBox="1">
            <a:spLocks/>
          </p:cNvSpPr>
          <p:nvPr/>
        </p:nvSpPr>
        <p:spPr>
          <a:xfrm>
            <a:off x="424068" y="4135348"/>
            <a:ext cx="11343859" cy="681128"/>
          </a:xfrm>
          <a:prstGeom prst="rect">
            <a:avLst/>
          </a:prstGeom>
          <a:solidFill>
            <a:schemeClr val="bg1"/>
          </a:solidFill>
          <a:ln w="57150">
            <a:solidFill>
              <a:schemeClr val="tx1"/>
            </a:solidFill>
          </a:ln>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000" i="1" dirty="0"/>
              <a:t>Celebrating learning together in faith, hope and love</a:t>
            </a:r>
          </a:p>
        </p:txBody>
      </p:sp>
    </p:spTree>
    <p:extLst>
      <p:ext uri="{BB962C8B-B14F-4D97-AF65-F5344CB8AC3E}">
        <p14:creationId xmlns:p14="http://schemas.microsoft.com/office/powerpoint/2010/main" val="27117938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956" y="1378101"/>
            <a:ext cx="10655531" cy="3076334"/>
          </a:xfrm>
          <a:solidFill>
            <a:schemeClr val="bg1"/>
          </a:solidFill>
          <a:ln w="38100">
            <a:solidFill>
              <a:schemeClr val="tx1"/>
            </a:solidFill>
          </a:ln>
        </p:spPr>
        <p:txBody>
          <a:bodyPr>
            <a:noAutofit/>
          </a:bodyPr>
          <a:lstStyle/>
          <a:p>
            <a:r>
              <a:rPr lang="en-GB" sz="2400" dirty="0"/>
              <a:t>As well as English and maths, children at Bishop Perrin Primary School participate in weekly lessons of art, computing, design and technology, Spanish, geography, history, music, PE, PSHE and science. </a:t>
            </a:r>
            <a:br>
              <a:rPr lang="en-GB" sz="2400" dirty="0"/>
            </a:br>
            <a:br>
              <a:rPr lang="en-GB" sz="2400" dirty="0"/>
            </a:br>
            <a:r>
              <a:rPr lang="en-GB" sz="2400" dirty="0"/>
              <a:t>Our curriculum is designed to be taught through half-termly themes. Year 4 are currently studying Ancient Romans. The details for this and every theme are in the curriculum information sheet which is available on the learning page of the school website.</a:t>
            </a:r>
            <a:endParaRPr lang="en-GB" sz="2400" dirty="0">
              <a:solidFill>
                <a:srgbClr val="FF0000"/>
              </a:solidFill>
            </a:endParaRPr>
          </a:p>
        </p:txBody>
      </p:sp>
      <p:sp>
        <p:nvSpPr>
          <p:cNvPr id="3" name="Rectangle 2"/>
          <p:cNvSpPr/>
          <p:nvPr/>
        </p:nvSpPr>
        <p:spPr>
          <a:xfrm>
            <a:off x="689956" y="343191"/>
            <a:ext cx="10655531" cy="769441"/>
          </a:xfrm>
          <a:prstGeom prst="rect">
            <a:avLst/>
          </a:prstGeom>
          <a:solidFill>
            <a:schemeClr val="bg1"/>
          </a:solidFill>
          <a:ln w="38100">
            <a:solidFill>
              <a:schemeClr val="tx1"/>
            </a:solidFill>
          </a:ln>
        </p:spPr>
        <p:txBody>
          <a:bodyPr wrap="square">
            <a:spAutoFit/>
          </a:bodyPr>
          <a:lstStyle/>
          <a:p>
            <a:pPr algn="ctr"/>
            <a:r>
              <a:rPr lang="en-GB" sz="4400" dirty="0"/>
              <a:t>Foundation Subjects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22430" y="77723"/>
            <a:ext cx="846000" cy="820597"/>
          </a:xfrm>
          <a:prstGeom prst="rect">
            <a:avLst/>
          </a:prstGeom>
          <a:ln w="28575">
            <a:solidFill>
              <a:schemeClr val="tx1"/>
            </a:solidFill>
          </a:ln>
        </p:spPr>
      </p:pic>
      <p:sp>
        <p:nvSpPr>
          <p:cNvPr id="5" name="TextBox 4"/>
          <p:cNvSpPr txBox="1"/>
          <p:nvPr/>
        </p:nvSpPr>
        <p:spPr>
          <a:xfrm>
            <a:off x="689956" y="4724654"/>
            <a:ext cx="10655531" cy="1477328"/>
          </a:xfrm>
          <a:prstGeom prst="rect">
            <a:avLst/>
          </a:prstGeom>
          <a:solidFill>
            <a:schemeClr val="bg1"/>
          </a:solidFill>
          <a:ln w="38100">
            <a:solidFill>
              <a:schemeClr val="tx1"/>
            </a:solidFill>
          </a:ln>
        </p:spPr>
        <p:txBody>
          <a:bodyPr wrap="square" rtlCol="0">
            <a:spAutoFit/>
          </a:bodyPr>
          <a:lstStyle/>
          <a:p>
            <a:r>
              <a:rPr lang="en-GB" dirty="0"/>
              <a:t>Foundation subjects are so important for the children in ensuring that they receive a wide and balanced curriculum.  All foundation subjects will cover the objectives set for that term, in some cases combining learning objectives so that full coverage is achieved.</a:t>
            </a:r>
          </a:p>
          <a:p>
            <a:r>
              <a:rPr lang="en-GB" dirty="0"/>
              <a:t>Please support your child at home by encouraging them to research current topics and where possible, look at books linked to the current theme.</a:t>
            </a:r>
          </a:p>
        </p:txBody>
      </p:sp>
    </p:spTree>
    <p:extLst>
      <p:ext uri="{BB962C8B-B14F-4D97-AF65-F5344CB8AC3E}">
        <p14:creationId xmlns:p14="http://schemas.microsoft.com/office/powerpoint/2010/main" val="36661029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8657"/>
          </a:xfrm>
          <a:solidFill>
            <a:schemeClr val="bg1"/>
          </a:solidFill>
          <a:ln w="38100">
            <a:solidFill>
              <a:schemeClr val="tx1"/>
            </a:solidFill>
          </a:ln>
        </p:spPr>
        <p:txBody>
          <a:bodyPr/>
          <a:lstStyle/>
          <a:p>
            <a:pPr algn="ctr"/>
            <a:r>
              <a:rPr lang="en-GB" b="1" dirty="0"/>
              <a:t>Homework</a:t>
            </a:r>
          </a:p>
        </p:txBody>
      </p:sp>
      <p:sp>
        <p:nvSpPr>
          <p:cNvPr id="4" name="Rectangle 3"/>
          <p:cNvSpPr/>
          <p:nvPr/>
        </p:nvSpPr>
        <p:spPr>
          <a:xfrm>
            <a:off x="838200" y="1331231"/>
            <a:ext cx="10515600" cy="5355312"/>
          </a:xfrm>
          <a:prstGeom prst="rect">
            <a:avLst/>
          </a:prstGeom>
          <a:solidFill>
            <a:schemeClr val="bg1"/>
          </a:solidFill>
          <a:ln w="38100">
            <a:solidFill>
              <a:schemeClr val="tx1"/>
            </a:solidFill>
          </a:ln>
        </p:spPr>
        <p:txBody>
          <a:bodyPr wrap="square">
            <a:spAutoFit/>
          </a:bodyPr>
          <a:lstStyle/>
          <a:p>
            <a:r>
              <a:rPr lang="en-GB" dirty="0"/>
              <a:t>Homework is important in consolidating learning undertaken in school and extending children’s understanding.  Please ensure that your child completes any homework tasks set.</a:t>
            </a:r>
          </a:p>
          <a:p>
            <a:endParaRPr lang="en-GB" dirty="0"/>
          </a:p>
          <a:p>
            <a:r>
              <a:rPr lang="en-GB" u="sng" dirty="0"/>
              <a:t>Year 4 Homework:</a:t>
            </a:r>
          </a:p>
          <a:p>
            <a:r>
              <a:rPr lang="en-GB" dirty="0"/>
              <a:t>Weekly tasks will be :</a:t>
            </a:r>
          </a:p>
          <a:p>
            <a:pPr marL="285750" indent="-285750">
              <a:buFont typeface="Arial" panose="020B0604020202020204" pitchFamily="34" charset="0"/>
              <a:buChar char="•"/>
            </a:pPr>
            <a:r>
              <a:rPr lang="en-GB" dirty="0"/>
              <a:t>5 x readings of at least 15 minutes; Reading books will be changed weekly on a Thursday </a:t>
            </a:r>
          </a:p>
          <a:p>
            <a:pPr marL="285750" indent="-285750">
              <a:buFont typeface="Arial" panose="020B0604020202020204" pitchFamily="34" charset="0"/>
              <a:buChar char="•"/>
            </a:pPr>
            <a:r>
              <a:rPr lang="en-GB" dirty="0"/>
              <a:t>A grammar or reading comprehension activity in a work booklet (alternate weeks)</a:t>
            </a:r>
          </a:p>
          <a:p>
            <a:pPr marL="285750" indent="-285750">
              <a:buFont typeface="Arial" panose="020B0604020202020204" pitchFamily="34" charset="0"/>
              <a:buChar char="•"/>
            </a:pPr>
            <a:r>
              <a:rPr lang="en-GB" dirty="0"/>
              <a:t>Mathletics tasks x 2</a:t>
            </a:r>
          </a:p>
          <a:p>
            <a:pPr marL="285750" indent="-285750">
              <a:buFont typeface="Arial" panose="020B0604020202020204" pitchFamily="34" charset="0"/>
              <a:buChar char="•"/>
            </a:pPr>
            <a:r>
              <a:rPr lang="en-GB" dirty="0"/>
              <a:t>Times tables to learn</a:t>
            </a:r>
          </a:p>
          <a:p>
            <a:pPr marL="285750" indent="-285750">
              <a:buFont typeface="Arial" panose="020B0604020202020204" pitchFamily="34" charset="0"/>
              <a:buChar char="•"/>
            </a:pPr>
            <a:r>
              <a:rPr lang="en-GB" dirty="0"/>
              <a:t>Spellings – set on a Friday; test on following Friday</a:t>
            </a:r>
          </a:p>
          <a:p>
            <a:endParaRPr lang="en-GB" dirty="0"/>
          </a:p>
          <a:p>
            <a:r>
              <a:rPr lang="en-GB" dirty="0"/>
              <a:t>All homework is set on Monday and should be completed/handed in on the following Monday (apart from spellings).</a:t>
            </a:r>
          </a:p>
          <a:p>
            <a:endParaRPr lang="en-GB" dirty="0"/>
          </a:p>
          <a:p>
            <a:r>
              <a:rPr lang="en-GB" dirty="0"/>
              <a:t>Children will practise their weekly spelling pattern and have some tricky words to practise  - these will be set on a Friday and the test will take place the following Friday.</a:t>
            </a:r>
          </a:p>
          <a:p>
            <a:endParaRPr lang="en-GB" dirty="0"/>
          </a:p>
          <a:p>
            <a:r>
              <a:rPr lang="en-GB" dirty="0"/>
              <a:t>Children should practise reading at home with an adult or older sibling at least five times a week for about</a:t>
            </a:r>
            <a:r>
              <a:rPr lang="en-GB" dirty="0">
                <a:solidFill>
                  <a:srgbClr val="FF0000"/>
                </a:solidFill>
              </a:rPr>
              <a:t> 15  </a:t>
            </a:r>
            <a:r>
              <a:rPr lang="en-GB" dirty="0"/>
              <a:t>minutes each time. Readings should be recorded in their homework diary.</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89179" y="197676"/>
            <a:ext cx="846000" cy="820597"/>
          </a:xfrm>
          <a:prstGeom prst="rect">
            <a:avLst/>
          </a:prstGeom>
          <a:ln w="28575">
            <a:solidFill>
              <a:schemeClr val="tx1"/>
            </a:solidFill>
          </a:ln>
        </p:spPr>
      </p:pic>
    </p:spTree>
    <p:extLst>
      <p:ext uri="{BB962C8B-B14F-4D97-AF65-F5344CB8AC3E}">
        <p14:creationId xmlns:p14="http://schemas.microsoft.com/office/powerpoint/2010/main" val="19319975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8657"/>
          </a:xfrm>
          <a:solidFill>
            <a:schemeClr val="bg1"/>
          </a:solidFill>
          <a:ln w="38100">
            <a:solidFill>
              <a:schemeClr val="tx1"/>
            </a:solidFill>
          </a:ln>
        </p:spPr>
        <p:txBody>
          <a:bodyPr/>
          <a:lstStyle/>
          <a:p>
            <a:pPr algn="ctr"/>
            <a:r>
              <a:rPr lang="en-GB" b="1" dirty="0"/>
              <a:t>Behaviour</a:t>
            </a:r>
          </a:p>
        </p:txBody>
      </p:sp>
      <p:sp>
        <p:nvSpPr>
          <p:cNvPr id="4" name="Rectangle 3"/>
          <p:cNvSpPr/>
          <p:nvPr/>
        </p:nvSpPr>
        <p:spPr>
          <a:xfrm>
            <a:off x="838200" y="1630609"/>
            <a:ext cx="10515600" cy="3970318"/>
          </a:xfrm>
          <a:prstGeom prst="rect">
            <a:avLst/>
          </a:prstGeom>
          <a:solidFill>
            <a:schemeClr val="bg1"/>
          </a:solidFill>
          <a:ln w="38100">
            <a:solidFill>
              <a:schemeClr val="tx1"/>
            </a:solidFill>
          </a:ln>
        </p:spPr>
        <p:txBody>
          <a:bodyPr wrap="square">
            <a:spAutoFit/>
          </a:bodyPr>
          <a:lstStyle/>
          <a:p>
            <a:r>
              <a:rPr lang="en-GB" dirty="0"/>
              <a:t>Children are expected to follow the Bishop Perrin 5 Bs at all times, this includes listening and not talking when an adult is talking and stopping their activity when asked. Children who consistently do not follow these expectations may lose part of their play or lunch time. Children who have not finished their work after ample opportunity may also be asked to stay in at lunch to complete it. </a:t>
            </a:r>
          </a:p>
          <a:p>
            <a:endParaRPr lang="en-GB" dirty="0"/>
          </a:p>
          <a:p>
            <a:r>
              <a:rPr lang="en-GB" dirty="0"/>
              <a:t>Children are encouraged to use the bathroom during registration, the Daily Mile, break time or lunch time. Children who are desperate for the toilet outside of these times will be allowed to go but this is limited to one child at a time. Children who are going to the toilet during lesson time are missing out on their learning and can be disruptive to the rest of the class so this is not encouraged. If children ask to go to the toilet close to a break time, they will be encouraged to remain in class and wait. If children are consistently using the toilet during lesson time and this is seen to be a way of avoiding their work, parents will be contacted. </a:t>
            </a:r>
          </a:p>
          <a:p>
            <a:endParaRPr lang="en-GB" dirty="0"/>
          </a:p>
          <a:p>
            <a:r>
              <a:rPr lang="en-GB" dirty="0"/>
              <a:t>If your child has a medical reason for needing to use the toilet more regularly, please let me know and they will always be allowed to go when they ask. </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89179" y="197676"/>
            <a:ext cx="846000" cy="820597"/>
          </a:xfrm>
          <a:prstGeom prst="rect">
            <a:avLst/>
          </a:prstGeom>
          <a:ln w="28575">
            <a:solidFill>
              <a:schemeClr val="tx1"/>
            </a:solidFill>
          </a:ln>
        </p:spPr>
      </p:pic>
    </p:spTree>
    <p:extLst>
      <p:ext uri="{BB962C8B-B14F-4D97-AF65-F5344CB8AC3E}">
        <p14:creationId xmlns:p14="http://schemas.microsoft.com/office/powerpoint/2010/main" val="18157016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D2B8BFB-EFB7-4CC9-AD59-6255206F4313}"/>
              </a:ext>
            </a:extLst>
          </p:cNvPr>
          <p:cNvSpPr/>
          <p:nvPr/>
        </p:nvSpPr>
        <p:spPr>
          <a:xfrm>
            <a:off x="190020" y="239572"/>
            <a:ext cx="10881359" cy="769441"/>
          </a:xfrm>
          <a:prstGeom prst="rect">
            <a:avLst/>
          </a:prstGeom>
          <a:solidFill>
            <a:schemeClr val="bg1"/>
          </a:solidFill>
          <a:ln w="38100">
            <a:solidFill>
              <a:schemeClr val="tx1"/>
            </a:solidFill>
          </a:ln>
        </p:spPr>
        <p:txBody>
          <a:bodyPr wrap="square">
            <a:spAutoFit/>
          </a:bodyPr>
          <a:lstStyle/>
          <a:p>
            <a:pPr algn="ctr"/>
            <a:r>
              <a:rPr lang="en-GB" sz="4400" dirty="0"/>
              <a:t>Swimming lessons – Isleworth Leisure Centre</a:t>
            </a:r>
          </a:p>
        </p:txBody>
      </p:sp>
      <p:pic>
        <p:nvPicPr>
          <p:cNvPr id="3" name="Picture 2">
            <a:extLst>
              <a:ext uri="{FF2B5EF4-FFF2-40B4-BE49-F238E27FC236}">
                <a16:creationId xmlns:a16="http://schemas.microsoft.com/office/drawing/2014/main" id="{6228E1DC-45C6-488D-A908-764B64C9137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22129" y="186237"/>
            <a:ext cx="879851" cy="913247"/>
          </a:xfrm>
          <a:prstGeom prst="rect">
            <a:avLst/>
          </a:prstGeom>
          <a:ln w="28575">
            <a:solidFill>
              <a:schemeClr val="tx1"/>
            </a:solidFill>
          </a:ln>
        </p:spPr>
      </p:pic>
      <p:pic>
        <p:nvPicPr>
          <p:cNvPr id="1026" name="Picture 2" descr="Water safety tips: What is the best color swimsuit for your child to wear?">
            <a:extLst>
              <a:ext uri="{FF2B5EF4-FFF2-40B4-BE49-F238E27FC236}">
                <a16:creationId xmlns:a16="http://schemas.microsoft.com/office/drawing/2014/main" id="{AC8223D5-1FC6-4052-8EC8-D0CB6ED74A14}"/>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0385" r="20577"/>
          <a:stretch/>
        </p:blipFill>
        <p:spPr bwMode="auto">
          <a:xfrm>
            <a:off x="8587170" y="3087640"/>
            <a:ext cx="3368431" cy="320859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e 3">
            <a:extLst>
              <a:ext uri="{FF2B5EF4-FFF2-40B4-BE49-F238E27FC236}">
                <a16:creationId xmlns:a16="http://schemas.microsoft.com/office/drawing/2014/main" id="{CDD00C57-C9B9-49F5-A37B-2DF6368EF50F}"/>
              </a:ext>
            </a:extLst>
          </p:cNvPr>
          <p:cNvGraphicFramePr>
            <a:graphicFrameLocks noGrp="1"/>
          </p:cNvGraphicFramePr>
          <p:nvPr>
            <p:extLst>
              <p:ext uri="{D42A27DB-BD31-4B8C-83A1-F6EECF244321}">
                <p14:modId xmlns:p14="http://schemas.microsoft.com/office/powerpoint/2010/main" val="204193768"/>
              </p:ext>
            </p:extLst>
          </p:nvPr>
        </p:nvGraphicFramePr>
        <p:xfrm>
          <a:off x="272316" y="1069098"/>
          <a:ext cx="6838740" cy="2168956"/>
        </p:xfrm>
        <a:graphic>
          <a:graphicData uri="http://schemas.openxmlformats.org/drawingml/2006/table">
            <a:tbl>
              <a:tblPr firstRow="1" firstCol="1" bandRow="1">
                <a:tableStyleId>{073A0DAA-6AF3-43AB-8588-CEC1D06C72B9}</a:tableStyleId>
              </a:tblPr>
              <a:tblGrid>
                <a:gridCol w="1361412">
                  <a:extLst>
                    <a:ext uri="{9D8B030D-6E8A-4147-A177-3AD203B41FA5}">
                      <a16:colId xmlns:a16="http://schemas.microsoft.com/office/drawing/2014/main" val="2418730813"/>
                    </a:ext>
                  </a:extLst>
                </a:gridCol>
                <a:gridCol w="1705418">
                  <a:extLst>
                    <a:ext uri="{9D8B030D-6E8A-4147-A177-3AD203B41FA5}">
                      <a16:colId xmlns:a16="http://schemas.microsoft.com/office/drawing/2014/main" val="2129370722"/>
                    </a:ext>
                  </a:extLst>
                </a:gridCol>
                <a:gridCol w="1296594">
                  <a:extLst>
                    <a:ext uri="{9D8B030D-6E8A-4147-A177-3AD203B41FA5}">
                      <a16:colId xmlns:a16="http://schemas.microsoft.com/office/drawing/2014/main" val="1427478085"/>
                    </a:ext>
                  </a:extLst>
                </a:gridCol>
                <a:gridCol w="1149849">
                  <a:extLst>
                    <a:ext uri="{9D8B030D-6E8A-4147-A177-3AD203B41FA5}">
                      <a16:colId xmlns:a16="http://schemas.microsoft.com/office/drawing/2014/main" val="2213285210"/>
                    </a:ext>
                  </a:extLst>
                </a:gridCol>
                <a:gridCol w="1325467">
                  <a:extLst>
                    <a:ext uri="{9D8B030D-6E8A-4147-A177-3AD203B41FA5}">
                      <a16:colId xmlns:a16="http://schemas.microsoft.com/office/drawing/2014/main" val="3038634198"/>
                    </a:ext>
                  </a:extLst>
                </a:gridCol>
              </a:tblGrid>
              <a:tr h="290260">
                <a:tc>
                  <a:txBody>
                    <a:bodyPr/>
                    <a:lstStyle/>
                    <a:p>
                      <a:pPr algn="ctr">
                        <a:lnSpc>
                          <a:spcPct val="107000"/>
                        </a:lnSpc>
                        <a:spcAft>
                          <a:spcPts val="800"/>
                        </a:spcAft>
                      </a:pPr>
                      <a:r>
                        <a:rPr lang="en-GB" sz="1200">
                          <a:effectLst/>
                        </a:rPr>
                        <a:t>Term Dates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Swimming Start date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Swimming End date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dirty="0">
                          <a:effectLst/>
                        </a:rPr>
                        <a:t>Exclusion Dates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Total weeks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04275490"/>
                  </a:ext>
                </a:extLst>
              </a:tr>
              <a:tr h="1786178">
                <a:tc>
                  <a:txBody>
                    <a:bodyPr/>
                    <a:lstStyle/>
                    <a:p>
                      <a:pPr algn="ctr">
                        <a:lnSpc>
                          <a:spcPct val="107000"/>
                        </a:lnSpc>
                        <a:spcAft>
                          <a:spcPts val="800"/>
                        </a:spcAft>
                      </a:pPr>
                      <a:r>
                        <a:rPr lang="en-GB" sz="1200" dirty="0">
                          <a:effectLst/>
                        </a:rPr>
                        <a:t>Autumn Term</a:t>
                      </a:r>
                      <a:endParaRPr lang="en-GB" sz="1100" dirty="0">
                        <a:effectLst/>
                      </a:endParaRPr>
                    </a:p>
                    <a:p>
                      <a:pPr algn="ctr">
                        <a:lnSpc>
                          <a:spcPct val="107000"/>
                        </a:lnSpc>
                        <a:spcAft>
                          <a:spcPts val="800"/>
                        </a:spcAft>
                      </a:pPr>
                      <a:r>
                        <a:rPr lang="en-GB" sz="1200" dirty="0">
                          <a:effectLst/>
                        </a:rPr>
                        <a:t>All of YEAR 3 + some Y5 &amp; 6 pupils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b="1" dirty="0">
                          <a:effectLst/>
                        </a:rPr>
                        <a:t>15</a:t>
                      </a:r>
                      <a:r>
                        <a:rPr lang="en-GB" sz="1200" b="1" baseline="30000" dirty="0">
                          <a:effectLst/>
                        </a:rPr>
                        <a:t>th</a:t>
                      </a:r>
                      <a:r>
                        <a:rPr lang="en-GB" sz="1200" b="1" dirty="0">
                          <a:effectLst/>
                        </a:rPr>
                        <a:t>  September</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b="1" dirty="0">
                          <a:effectLst/>
                        </a:rPr>
                        <a:t>24</a:t>
                      </a:r>
                      <a:r>
                        <a:rPr lang="en-GB" sz="1200" b="1" baseline="30000" dirty="0">
                          <a:effectLst/>
                        </a:rPr>
                        <a:t>th</a:t>
                      </a:r>
                      <a:r>
                        <a:rPr lang="en-GB" sz="1200" b="1" dirty="0">
                          <a:effectLst/>
                        </a:rPr>
                        <a:t> November</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endParaRPr lang="en-GB" sz="1200" b="1" dirty="0">
                        <a:effectLst/>
                      </a:endParaRPr>
                    </a:p>
                    <a:p>
                      <a:pPr algn="ctr">
                        <a:lnSpc>
                          <a:spcPct val="107000"/>
                        </a:lnSpc>
                        <a:spcAft>
                          <a:spcPts val="800"/>
                        </a:spcAft>
                      </a:pPr>
                      <a:r>
                        <a:rPr lang="en-GB" sz="1200" b="1" dirty="0">
                          <a:effectLst/>
                        </a:rPr>
                        <a:t>Half term: Monday 27</a:t>
                      </a:r>
                      <a:r>
                        <a:rPr lang="en-GB" sz="1200" b="1" baseline="30000" dirty="0">
                          <a:effectLst/>
                        </a:rPr>
                        <a:t>th</a:t>
                      </a:r>
                      <a:r>
                        <a:rPr lang="en-GB" sz="1200" b="1" dirty="0">
                          <a:effectLst/>
                        </a:rPr>
                        <a:t> October 2025</a:t>
                      </a:r>
                      <a:endParaRPr lang="en-GB" sz="1100" b="1" dirty="0">
                        <a:effectLst/>
                      </a:endParaRPr>
                    </a:p>
                    <a:p>
                      <a:pPr algn="ctr">
                        <a:lnSpc>
                          <a:spcPct val="107000"/>
                        </a:lnSpc>
                        <a:spcAft>
                          <a:spcPts val="800"/>
                        </a:spcAft>
                      </a:pPr>
                      <a:r>
                        <a:rPr lang="en-GB" sz="1200" b="1" dirty="0">
                          <a:effectLst/>
                        </a:rPr>
                        <a:t> </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b="1" dirty="0">
                          <a:effectLst/>
                        </a:rPr>
                        <a:t>10 weeks</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89092731"/>
                  </a:ext>
                </a:extLst>
              </a:tr>
            </a:tbl>
          </a:graphicData>
        </a:graphic>
      </p:graphicFrame>
      <p:graphicFrame>
        <p:nvGraphicFramePr>
          <p:cNvPr id="6" name="Table 5">
            <a:extLst>
              <a:ext uri="{FF2B5EF4-FFF2-40B4-BE49-F238E27FC236}">
                <a16:creationId xmlns:a16="http://schemas.microsoft.com/office/drawing/2014/main" id="{28939A4C-C0E9-4ECC-876C-09AB1AE55EC5}"/>
              </a:ext>
            </a:extLst>
          </p:cNvPr>
          <p:cNvGraphicFramePr>
            <a:graphicFrameLocks noGrp="1"/>
          </p:cNvGraphicFramePr>
          <p:nvPr/>
        </p:nvGraphicFramePr>
        <p:xfrm>
          <a:off x="7380549" y="1291414"/>
          <a:ext cx="4539135" cy="1280160"/>
        </p:xfrm>
        <a:graphic>
          <a:graphicData uri="http://schemas.openxmlformats.org/drawingml/2006/table">
            <a:tbl>
              <a:tblPr firstRow="1" firstCol="1" bandRow="1"/>
              <a:tblGrid>
                <a:gridCol w="4539135">
                  <a:extLst>
                    <a:ext uri="{9D8B030D-6E8A-4147-A177-3AD203B41FA5}">
                      <a16:colId xmlns:a16="http://schemas.microsoft.com/office/drawing/2014/main" val="186900469"/>
                    </a:ext>
                  </a:extLst>
                </a:gridCol>
              </a:tblGrid>
              <a:tr h="0">
                <a:tc>
                  <a:txBody>
                    <a:bodyPr/>
                    <a:lstStyle/>
                    <a:p>
                      <a:pPr algn="ctr"/>
                      <a:r>
                        <a:rPr lang="en-GB" sz="1400" b="1" dirty="0">
                          <a:effectLst/>
                          <a:latin typeface="Arial" panose="020B0604020202020204" pitchFamily="34" charset="0"/>
                          <a:ea typeface="Calibri" panose="020F0502020204030204" pitchFamily="34" charset="0"/>
                          <a:cs typeface="Times New Roman" panose="02020603050405020304" pitchFamily="18" charset="0"/>
                        </a:rPr>
                        <a:t>Swimming kit</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001971471"/>
                  </a:ext>
                </a:extLst>
              </a:tr>
              <a:tr h="0">
                <a:tc>
                  <a:txBody>
                    <a:bodyPr/>
                    <a:lstStyle/>
                    <a:p>
                      <a:pPr indent="457200" algn="ctr"/>
                      <a:r>
                        <a:rPr lang="en-GB" sz="1400" dirty="0">
                          <a:effectLst/>
                          <a:latin typeface="Arial" panose="020B0604020202020204" pitchFamily="34" charset="0"/>
                          <a:ea typeface="Calibri" panose="020F0502020204030204" pitchFamily="34" charset="0"/>
                          <a:cs typeface="Times New Roman" panose="02020603050405020304" pitchFamily="18" charset="0"/>
                        </a:rPr>
                        <a:t>Plain-coloured swimsuit / trunks (ideally black)</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ctr"/>
                      <a:r>
                        <a:rPr lang="en-GB" sz="1400" b="1" dirty="0">
                          <a:solidFill>
                            <a:srgbClr val="2F5496"/>
                          </a:solidFill>
                          <a:effectLst/>
                          <a:latin typeface="Arial" panose="020B0604020202020204" pitchFamily="34" charset="0"/>
                          <a:ea typeface="Calibri" panose="020F0502020204030204" pitchFamily="34" charset="0"/>
                          <a:cs typeface="Times New Roman" panose="02020603050405020304" pitchFamily="18" charset="0"/>
                        </a:rPr>
                        <a:t>School </a:t>
                      </a:r>
                      <a:r>
                        <a:rPr lang="en-GB" sz="1400" dirty="0">
                          <a:effectLst/>
                          <a:latin typeface="Arial" panose="020B0604020202020204" pitchFamily="34" charset="0"/>
                          <a:ea typeface="Calibri" panose="020F0502020204030204" pitchFamily="34" charset="0"/>
                          <a:cs typeface="Times New Roman" panose="02020603050405020304" pitchFamily="18" charset="0"/>
                        </a:rPr>
                        <a:t>(or plain yellow)</a:t>
                      </a:r>
                      <a:r>
                        <a:rPr lang="en-GB" sz="1400" b="1" dirty="0">
                          <a:effectLst/>
                          <a:latin typeface="Arial" panose="020B0604020202020204" pitchFamily="34" charset="0"/>
                          <a:ea typeface="Calibri" panose="020F0502020204030204" pitchFamily="34" charset="0"/>
                          <a:cs typeface="Times New Roman" panose="02020603050405020304" pitchFamily="18" charset="0"/>
                        </a:rPr>
                        <a:t> </a:t>
                      </a:r>
                      <a:r>
                        <a:rPr lang="en-GB" sz="1400" dirty="0">
                          <a:effectLst/>
                          <a:latin typeface="Arial" panose="020B0604020202020204" pitchFamily="34" charset="0"/>
                          <a:ea typeface="Calibri" panose="020F0502020204030204" pitchFamily="34" charset="0"/>
                          <a:cs typeface="Times New Roman" panose="02020603050405020304" pitchFamily="18" charset="0"/>
                        </a:rPr>
                        <a:t>swimming cap (available from school only)</a:t>
                      </a:r>
                    </a:p>
                    <a:p>
                      <a:pPr indent="457200" algn="ctr"/>
                      <a:r>
                        <a:rPr lang="en-GB" sz="1400" dirty="0">
                          <a:effectLst/>
                          <a:latin typeface="Arial" panose="020B0604020202020204" pitchFamily="34" charset="0"/>
                          <a:ea typeface="Calibri" panose="020F0502020204030204" pitchFamily="34" charset="0"/>
                          <a:cs typeface="Times New Roman" panose="02020603050405020304" pitchFamily="18" charset="0"/>
                        </a:rPr>
                        <a:t>Children can wear their PE kit to school on their swimming day.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943502649"/>
                  </a:ext>
                </a:extLst>
              </a:tr>
            </a:tbl>
          </a:graphicData>
        </a:graphic>
      </p:graphicFrame>
      <p:sp>
        <p:nvSpPr>
          <p:cNvPr id="11" name="TextBox 10">
            <a:extLst>
              <a:ext uri="{FF2B5EF4-FFF2-40B4-BE49-F238E27FC236}">
                <a16:creationId xmlns:a16="http://schemas.microsoft.com/office/drawing/2014/main" id="{D835D262-1C85-4CAD-9BC5-B6278D456B01}"/>
              </a:ext>
            </a:extLst>
          </p:cNvPr>
          <p:cNvSpPr txBox="1"/>
          <p:nvPr/>
        </p:nvSpPr>
        <p:spPr>
          <a:xfrm>
            <a:off x="272316" y="5972097"/>
            <a:ext cx="7829268" cy="646331"/>
          </a:xfrm>
          <a:prstGeom prst="rect">
            <a:avLst/>
          </a:prstGeom>
          <a:solidFill>
            <a:schemeClr val="bg1"/>
          </a:solidFill>
          <a:ln w="28575">
            <a:solidFill>
              <a:schemeClr val="tx1"/>
            </a:solidFill>
          </a:ln>
        </p:spPr>
        <p:txBody>
          <a:bodyPr wrap="square">
            <a:spAutoFit/>
          </a:bodyPr>
          <a:lstStyle/>
          <a:p>
            <a:r>
              <a:rPr lang="en-GB" dirty="0"/>
              <a:t>Travel to and from leisure centre by coach</a:t>
            </a:r>
          </a:p>
          <a:p>
            <a:r>
              <a:rPr lang="en-GB" dirty="0"/>
              <a:t>Children who do not need to attend swimming lessons will have PE at school</a:t>
            </a:r>
          </a:p>
        </p:txBody>
      </p:sp>
      <p:pic>
        <p:nvPicPr>
          <p:cNvPr id="5" name="Picture 4">
            <a:extLst>
              <a:ext uri="{FF2B5EF4-FFF2-40B4-BE49-F238E27FC236}">
                <a16:creationId xmlns:a16="http://schemas.microsoft.com/office/drawing/2014/main" id="{F6756EAF-DC1E-47FA-9A6E-80A6916FA63F}"/>
              </a:ext>
            </a:extLst>
          </p:cNvPr>
          <p:cNvPicPr>
            <a:picLocks noChangeAspect="1"/>
          </p:cNvPicPr>
          <p:nvPr/>
        </p:nvPicPr>
        <p:blipFill>
          <a:blip r:embed="rId5"/>
          <a:stretch>
            <a:fillRect/>
          </a:stretch>
        </p:blipFill>
        <p:spPr>
          <a:xfrm>
            <a:off x="236399" y="4374807"/>
            <a:ext cx="7901101" cy="1597290"/>
          </a:xfrm>
          <a:prstGeom prst="rect">
            <a:avLst/>
          </a:prstGeom>
        </p:spPr>
      </p:pic>
      <p:graphicFrame>
        <p:nvGraphicFramePr>
          <p:cNvPr id="7" name="Table 6">
            <a:extLst>
              <a:ext uri="{FF2B5EF4-FFF2-40B4-BE49-F238E27FC236}">
                <a16:creationId xmlns:a16="http://schemas.microsoft.com/office/drawing/2014/main" id="{85001F65-B2BD-43A9-A980-49E19091E9ED}"/>
              </a:ext>
            </a:extLst>
          </p:cNvPr>
          <p:cNvGraphicFramePr>
            <a:graphicFrameLocks noGrp="1"/>
          </p:cNvGraphicFramePr>
          <p:nvPr>
            <p:extLst>
              <p:ext uri="{D42A27DB-BD31-4B8C-83A1-F6EECF244321}">
                <p14:modId xmlns:p14="http://schemas.microsoft.com/office/powerpoint/2010/main" val="3998865211"/>
              </p:ext>
            </p:extLst>
          </p:nvPr>
        </p:nvGraphicFramePr>
        <p:xfrm>
          <a:off x="272316" y="2865120"/>
          <a:ext cx="6838740" cy="1353312"/>
        </p:xfrm>
        <a:graphic>
          <a:graphicData uri="http://schemas.openxmlformats.org/drawingml/2006/table">
            <a:tbl>
              <a:tblPr firstRow="1" firstCol="1" bandRow="1">
                <a:tableStyleId>{073A0DAA-6AF3-43AB-8588-CEC1D06C72B9}</a:tableStyleId>
              </a:tblPr>
              <a:tblGrid>
                <a:gridCol w="1340503">
                  <a:extLst>
                    <a:ext uri="{9D8B030D-6E8A-4147-A177-3AD203B41FA5}">
                      <a16:colId xmlns:a16="http://schemas.microsoft.com/office/drawing/2014/main" val="2766159267"/>
                    </a:ext>
                  </a:extLst>
                </a:gridCol>
                <a:gridCol w="1727789">
                  <a:extLst>
                    <a:ext uri="{9D8B030D-6E8A-4147-A177-3AD203B41FA5}">
                      <a16:colId xmlns:a16="http://schemas.microsoft.com/office/drawing/2014/main" val="3885919506"/>
                    </a:ext>
                  </a:extLst>
                </a:gridCol>
                <a:gridCol w="1292352">
                  <a:extLst>
                    <a:ext uri="{9D8B030D-6E8A-4147-A177-3AD203B41FA5}">
                      <a16:colId xmlns:a16="http://schemas.microsoft.com/office/drawing/2014/main" val="4222450435"/>
                    </a:ext>
                  </a:extLst>
                </a:gridCol>
                <a:gridCol w="1152629">
                  <a:extLst>
                    <a:ext uri="{9D8B030D-6E8A-4147-A177-3AD203B41FA5}">
                      <a16:colId xmlns:a16="http://schemas.microsoft.com/office/drawing/2014/main" val="1384523718"/>
                    </a:ext>
                  </a:extLst>
                </a:gridCol>
                <a:gridCol w="1325467">
                  <a:extLst>
                    <a:ext uri="{9D8B030D-6E8A-4147-A177-3AD203B41FA5}">
                      <a16:colId xmlns:a16="http://schemas.microsoft.com/office/drawing/2014/main" val="403019277"/>
                    </a:ext>
                  </a:extLst>
                </a:gridCol>
              </a:tblGrid>
              <a:tr h="1353312">
                <a:tc>
                  <a:txBody>
                    <a:bodyPr/>
                    <a:lstStyle/>
                    <a:p>
                      <a:pPr algn="ctr">
                        <a:lnSpc>
                          <a:spcPct val="107000"/>
                        </a:lnSpc>
                        <a:spcAft>
                          <a:spcPts val="800"/>
                        </a:spcAft>
                      </a:pPr>
                      <a:endParaRPr lang="en-GB" sz="1200" dirty="0">
                        <a:effectLst/>
                      </a:endParaRPr>
                    </a:p>
                    <a:p>
                      <a:pPr algn="ctr">
                        <a:lnSpc>
                          <a:spcPct val="107000"/>
                        </a:lnSpc>
                        <a:spcAft>
                          <a:spcPts val="800"/>
                        </a:spcAft>
                      </a:pPr>
                      <a:r>
                        <a:rPr lang="en-GB" sz="1200" dirty="0">
                          <a:effectLst/>
                        </a:rPr>
                        <a:t>Spring Term</a:t>
                      </a:r>
                    </a:p>
                    <a:p>
                      <a:pPr algn="ctr">
                        <a:lnSpc>
                          <a:spcPct val="107000"/>
                        </a:lnSpc>
                        <a:spcAft>
                          <a:spcPts val="800"/>
                        </a:spcAft>
                      </a:pPr>
                      <a:r>
                        <a:rPr lang="en-GB" sz="1200" dirty="0">
                          <a:effectLst/>
                        </a:rPr>
                        <a:t>Some Y4, 5 &amp; 6 pupils – catch up</a:t>
                      </a:r>
                    </a:p>
                  </a:txBody>
                  <a:tcPr marL="68580" marR="68580" marT="0" marB="0" anchor="ctr"/>
                </a:tc>
                <a:tc>
                  <a:txBody>
                    <a:bodyPr/>
                    <a:lstStyle/>
                    <a:p>
                      <a:pPr algn="ctr">
                        <a:lnSpc>
                          <a:spcPct val="107000"/>
                        </a:lnSpc>
                        <a:spcAft>
                          <a:spcPts val="800"/>
                        </a:spcAft>
                      </a:pPr>
                      <a:r>
                        <a:rPr lang="en-GB" sz="1200" dirty="0">
                          <a:solidFill>
                            <a:schemeClr val="tx1"/>
                          </a:solidFill>
                          <a:effectLst/>
                        </a:rPr>
                        <a:t>12</a:t>
                      </a:r>
                      <a:r>
                        <a:rPr lang="en-GB" sz="1200" baseline="30000" dirty="0">
                          <a:solidFill>
                            <a:schemeClr val="tx1"/>
                          </a:solidFill>
                          <a:effectLst/>
                        </a:rPr>
                        <a:t>th</a:t>
                      </a:r>
                      <a:r>
                        <a:rPr lang="en-GB" sz="1200" dirty="0">
                          <a:solidFill>
                            <a:schemeClr val="tx1"/>
                          </a:solidFill>
                          <a:effectLst/>
                        </a:rPr>
                        <a:t> Jan</a:t>
                      </a:r>
                      <a:endParaRPr lang="en-GB"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60000"/>
                        <a:lumOff val="40000"/>
                      </a:schemeClr>
                    </a:solidFill>
                  </a:tcPr>
                </a:tc>
                <a:tc>
                  <a:txBody>
                    <a:bodyPr/>
                    <a:lstStyle/>
                    <a:p>
                      <a:pPr algn="ctr">
                        <a:lnSpc>
                          <a:spcPct val="107000"/>
                        </a:lnSpc>
                        <a:spcAft>
                          <a:spcPts val="800"/>
                        </a:spcAft>
                      </a:pPr>
                      <a:r>
                        <a:rPr lang="en-GB" sz="1200" dirty="0">
                          <a:solidFill>
                            <a:schemeClr val="tx1"/>
                          </a:solidFill>
                          <a:effectLst/>
                        </a:rPr>
                        <a:t>23rd March</a:t>
                      </a:r>
                      <a:endParaRPr lang="en-GB"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60000"/>
                        <a:lumOff val="40000"/>
                      </a:schemeClr>
                    </a:solidFill>
                  </a:tcPr>
                </a:tc>
                <a:tc>
                  <a:txBody>
                    <a:bodyPr/>
                    <a:lstStyle/>
                    <a:p>
                      <a:pPr algn="ctr">
                        <a:lnSpc>
                          <a:spcPct val="107000"/>
                        </a:lnSpc>
                        <a:spcAft>
                          <a:spcPts val="800"/>
                        </a:spcAft>
                      </a:pPr>
                      <a:r>
                        <a:rPr lang="en-GB" sz="1200" dirty="0">
                          <a:solidFill>
                            <a:schemeClr val="tx1"/>
                          </a:solidFill>
                          <a:effectLst/>
                        </a:rPr>
                        <a:t>Half term:</a:t>
                      </a:r>
                      <a:endParaRPr lang="en-GB" sz="1100" dirty="0">
                        <a:solidFill>
                          <a:schemeClr val="tx1"/>
                        </a:solidFill>
                        <a:effectLst/>
                      </a:endParaRPr>
                    </a:p>
                    <a:p>
                      <a:pPr algn="ctr">
                        <a:lnSpc>
                          <a:spcPct val="107000"/>
                        </a:lnSpc>
                        <a:spcAft>
                          <a:spcPts val="800"/>
                        </a:spcAft>
                      </a:pPr>
                      <a:r>
                        <a:rPr lang="en-GB" sz="1200" dirty="0">
                          <a:solidFill>
                            <a:schemeClr val="tx1"/>
                          </a:solidFill>
                          <a:effectLst/>
                        </a:rPr>
                        <a:t>Monday 16</a:t>
                      </a:r>
                      <a:r>
                        <a:rPr lang="en-GB" sz="1200" baseline="30000" dirty="0">
                          <a:solidFill>
                            <a:schemeClr val="tx1"/>
                          </a:solidFill>
                          <a:effectLst/>
                        </a:rPr>
                        <a:t>th</a:t>
                      </a:r>
                      <a:r>
                        <a:rPr lang="en-GB" sz="1200" dirty="0">
                          <a:solidFill>
                            <a:schemeClr val="tx1"/>
                          </a:solidFill>
                          <a:effectLst/>
                        </a:rPr>
                        <a:t> February 2026</a:t>
                      </a:r>
                      <a:endParaRPr lang="en-GB" sz="1100" dirty="0">
                        <a:solidFill>
                          <a:schemeClr val="tx1"/>
                        </a:solidFill>
                        <a:effectLst/>
                      </a:endParaRPr>
                    </a:p>
                    <a:p>
                      <a:pPr algn="ctr">
                        <a:lnSpc>
                          <a:spcPct val="107000"/>
                        </a:lnSpc>
                        <a:spcAft>
                          <a:spcPts val="800"/>
                        </a:spcAft>
                      </a:pPr>
                      <a:r>
                        <a:rPr lang="en-GB" sz="1200" dirty="0">
                          <a:solidFill>
                            <a:schemeClr val="tx1"/>
                          </a:solidFill>
                          <a:effectLst/>
                        </a:rPr>
                        <a:t> </a:t>
                      </a:r>
                      <a:endParaRPr lang="en-GB"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60000"/>
                        <a:lumOff val="40000"/>
                      </a:schemeClr>
                    </a:solidFill>
                  </a:tcPr>
                </a:tc>
                <a:tc>
                  <a:txBody>
                    <a:bodyPr/>
                    <a:lstStyle/>
                    <a:p>
                      <a:pPr algn="ctr">
                        <a:lnSpc>
                          <a:spcPct val="107000"/>
                        </a:lnSpc>
                        <a:spcAft>
                          <a:spcPts val="800"/>
                        </a:spcAft>
                      </a:pPr>
                      <a:r>
                        <a:rPr lang="en-GB" sz="1200" dirty="0">
                          <a:solidFill>
                            <a:schemeClr val="tx1"/>
                          </a:solidFill>
                          <a:effectLst/>
                        </a:rPr>
                        <a:t>10 weeks</a:t>
                      </a:r>
                      <a:endParaRPr lang="en-GB"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60000"/>
                        <a:lumOff val="40000"/>
                      </a:schemeClr>
                    </a:solidFill>
                  </a:tcPr>
                </a:tc>
                <a:extLst>
                  <a:ext uri="{0D108BD9-81ED-4DB2-BD59-A6C34878D82A}">
                    <a16:rowId xmlns:a16="http://schemas.microsoft.com/office/drawing/2014/main" val="3011716143"/>
                  </a:ext>
                </a:extLst>
              </a:tr>
            </a:tbl>
          </a:graphicData>
        </a:graphic>
      </p:graphicFrame>
    </p:spTree>
    <p:extLst>
      <p:ext uri="{BB962C8B-B14F-4D97-AF65-F5344CB8AC3E}">
        <p14:creationId xmlns:p14="http://schemas.microsoft.com/office/powerpoint/2010/main" val="1779486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9616"/>
            <a:ext cx="10515600" cy="798657"/>
          </a:xfrm>
          <a:solidFill>
            <a:schemeClr val="bg1"/>
          </a:solidFill>
          <a:ln w="38100">
            <a:solidFill>
              <a:schemeClr val="tx1"/>
            </a:solidFill>
          </a:ln>
        </p:spPr>
        <p:txBody>
          <a:bodyPr/>
          <a:lstStyle/>
          <a:p>
            <a:pPr algn="ctr"/>
            <a:r>
              <a:rPr lang="en-GB" b="1" dirty="0"/>
              <a:t>Parent Volunteers</a:t>
            </a:r>
          </a:p>
        </p:txBody>
      </p:sp>
      <p:sp>
        <p:nvSpPr>
          <p:cNvPr id="4" name="Rectangle 3"/>
          <p:cNvSpPr/>
          <p:nvPr/>
        </p:nvSpPr>
        <p:spPr>
          <a:xfrm>
            <a:off x="838200" y="1093837"/>
            <a:ext cx="11188419" cy="5509200"/>
          </a:xfrm>
          <a:prstGeom prst="rect">
            <a:avLst/>
          </a:prstGeom>
          <a:solidFill>
            <a:schemeClr val="bg1"/>
          </a:solidFill>
          <a:ln w="38100">
            <a:solidFill>
              <a:schemeClr val="tx1"/>
            </a:solidFill>
          </a:ln>
        </p:spPr>
        <p:txBody>
          <a:bodyPr wrap="square">
            <a:spAutoFit/>
          </a:bodyPr>
          <a:lstStyle/>
          <a:p>
            <a:r>
              <a:rPr lang="en-GB" sz="2200" dirty="0"/>
              <a:t>Parent volunteers play a valuable role in supporting children with their learning and facilitating wider school experiences. We warmly welcome you to offer your support  in whichever way you can.</a:t>
            </a:r>
          </a:p>
          <a:p>
            <a:endParaRPr lang="en-GB" sz="2200" dirty="0"/>
          </a:p>
          <a:p>
            <a:r>
              <a:rPr lang="en-GB" sz="2200" b="1" dirty="0"/>
              <a:t>Some of the ways you can get involved in school life:</a:t>
            </a:r>
          </a:p>
          <a:p>
            <a:pPr marL="342900" indent="-342900">
              <a:buFont typeface="Arial" panose="020B0604020202020204" pitchFamily="34" charset="0"/>
              <a:buChar char="•"/>
            </a:pPr>
            <a:r>
              <a:rPr lang="en-GB" sz="2200" dirty="0"/>
              <a:t>Volunteer in class – please contact your child’s class teacher directly to discuss ways in which you can help and to arrange a suitable time to come in </a:t>
            </a:r>
          </a:p>
          <a:p>
            <a:pPr marL="342900" indent="-342900">
              <a:buFont typeface="Arial" panose="020B0604020202020204" pitchFamily="34" charset="0"/>
              <a:buChar char="•"/>
            </a:pPr>
            <a:r>
              <a:rPr lang="en-GB" sz="2200" dirty="0"/>
              <a:t>Contact the school office to volunteer as a weekly volunteer to help with children across KS2 with their reading or practising their times tables</a:t>
            </a:r>
          </a:p>
          <a:p>
            <a:pPr marL="342900" indent="-342900">
              <a:buFont typeface="Arial" panose="020B0604020202020204" pitchFamily="34" charset="0"/>
              <a:buChar char="•"/>
            </a:pPr>
            <a:r>
              <a:rPr lang="en-GB" sz="2200" dirty="0"/>
              <a:t>Volunteer your time with the School Association. Go along and see what they have planned for the year and how you can help.</a:t>
            </a:r>
          </a:p>
          <a:p>
            <a:pPr marL="342900" indent="-342900">
              <a:buFont typeface="Arial" panose="020B0604020202020204" pitchFamily="34" charset="0"/>
              <a:buChar char="•"/>
            </a:pPr>
            <a:r>
              <a:rPr lang="en-GB" sz="2200" dirty="0"/>
              <a:t>Volunteer to help on a school visit. Some up-coming visits for Year 4 include our trip to the Roman Museum. Please let your child’s class teacher know if you would like to accompany the class on these visits.</a:t>
            </a:r>
          </a:p>
          <a:p>
            <a:pPr marL="342900" indent="-342900">
              <a:buFont typeface="Arial" panose="020B0604020202020204" pitchFamily="34" charset="0"/>
              <a:buChar char="•"/>
            </a:pPr>
            <a:r>
              <a:rPr lang="en-GB" sz="2200" dirty="0"/>
              <a:t>Volunteer to help to walk to church / library with your child’s class. Some upcoming dates for Year 4 include Tuesday 30</a:t>
            </a:r>
            <a:r>
              <a:rPr lang="en-GB" sz="2200" baseline="30000" dirty="0"/>
              <a:t>th</a:t>
            </a:r>
            <a:r>
              <a:rPr lang="en-GB" sz="2200" dirty="0"/>
              <a:t> September – St Augustine’s Church visit.</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80619" y="131852"/>
            <a:ext cx="846000" cy="820597"/>
          </a:xfrm>
          <a:prstGeom prst="rect">
            <a:avLst/>
          </a:prstGeom>
          <a:ln w="28575">
            <a:solidFill>
              <a:schemeClr val="tx1"/>
            </a:solidFill>
          </a:ln>
        </p:spPr>
      </p:pic>
    </p:spTree>
    <p:extLst>
      <p:ext uri="{BB962C8B-B14F-4D97-AF65-F5344CB8AC3E}">
        <p14:creationId xmlns:p14="http://schemas.microsoft.com/office/powerpoint/2010/main" val="1908025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2509" y="241068"/>
            <a:ext cx="10993582" cy="722013"/>
          </a:xfrm>
          <a:solidFill>
            <a:schemeClr val="bg1"/>
          </a:solidFill>
          <a:ln w="38100">
            <a:solidFill>
              <a:schemeClr val="tx1"/>
            </a:solidFill>
          </a:ln>
        </p:spPr>
        <p:txBody>
          <a:bodyPr>
            <a:normAutofit/>
          </a:bodyPr>
          <a:lstStyle/>
          <a:p>
            <a:pPr algn="ctr"/>
            <a:r>
              <a:rPr lang="en-GB" sz="4000" b="1" dirty="0"/>
              <a:t>Other Information</a:t>
            </a:r>
          </a:p>
        </p:txBody>
      </p:sp>
      <p:sp>
        <p:nvSpPr>
          <p:cNvPr id="3" name="Rectangle 2"/>
          <p:cNvSpPr/>
          <p:nvPr/>
        </p:nvSpPr>
        <p:spPr>
          <a:xfrm>
            <a:off x="332509" y="1164301"/>
            <a:ext cx="11471564" cy="3908762"/>
          </a:xfrm>
          <a:prstGeom prst="rect">
            <a:avLst/>
          </a:prstGeom>
          <a:solidFill>
            <a:schemeClr val="bg1"/>
          </a:solidFill>
          <a:ln w="38100">
            <a:solidFill>
              <a:schemeClr val="tx1"/>
            </a:solidFill>
          </a:ln>
        </p:spPr>
        <p:txBody>
          <a:bodyPr wrap="square">
            <a:spAutoFit/>
          </a:bodyPr>
          <a:lstStyle/>
          <a:p>
            <a:r>
              <a:rPr lang="en-GB" sz="1600" dirty="0"/>
              <a:t>If your child is to be collected by someone other than the adults you have already authorised or you would like them to walk home by themselves, please inform the class teacher in writing.</a:t>
            </a:r>
          </a:p>
          <a:p>
            <a:endParaRPr lang="en-GB" sz="1000" dirty="0"/>
          </a:p>
          <a:p>
            <a:r>
              <a:rPr lang="en-GB" sz="1600" dirty="0"/>
              <a:t>You are welcome to make appointments to talk to teachers to discuss any concerns.  The end of the school day is better as teachers are preparing for the school day and attending briefings in the morning.</a:t>
            </a:r>
          </a:p>
          <a:p>
            <a:endParaRPr lang="en-GB" sz="1000" dirty="0"/>
          </a:p>
          <a:p>
            <a:r>
              <a:rPr lang="en-GB" sz="1600" dirty="0"/>
              <a:t>Please ensure that you read the school newsletter every week as it contains all the vital information that you need.  The current and previous newsletters are also available on the school website.</a:t>
            </a:r>
          </a:p>
          <a:p>
            <a:endParaRPr lang="en-GB" sz="1000" dirty="0"/>
          </a:p>
          <a:p>
            <a:r>
              <a:rPr lang="en-GB" sz="1600" dirty="0"/>
              <a:t>We are striving to encourage children to become more responsible for their belongings and independent – please support us in this by encouraging your child to remember what they need for the school day, when they have a message for the teacher, carrying their own belongings and when to hand in homework.</a:t>
            </a:r>
          </a:p>
          <a:p>
            <a:endParaRPr lang="en-GB" sz="1000" dirty="0"/>
          </a:p>
          <a:p>
            <a:r>
              <a:rPr lang="en-GB" sz="1600" dirty="0"/>
              <a:t>Children can bring a pencil case into school and it is helpful if you can provide the following items:</a:t>
            </a:r>
          </a:p>
          <a:p>
            <a:r>
              <a:rPr lang="en-GB" sz="1600" dirty="0"/>
              <a:t>3 x writing pencils, 1 x pencil eraser, 1 x small pencil sharpener (no battery-operated or winding mechanisms please), 1 x ruler (30cm), 2 x whiteboard pens, 1 x glue stick</a:t>
            </a:r>
          </a:p>
          <a:p>
            <a:r>
              <a:rPr lang="en-GB" sz="1600" dirty="0"/>
              <a:t>Optional (but very helpful): 6 – 12 x coloured pencils, 6 – 12 coloured felt tips, 1 x pair of scissors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39056" y="134149"/>
            <a:ext cx="692995" cy="672186"/>
          </a:xfrm>
          <a:prstGeom prst="rect">
            <a:avLst/>
          </a:prstGeom>
          <a:ln w="28575">
            <a:solidFill>
              <a:schemeClr val="tx1"/>
            </a:solidFill>
          </a:ln>
        </p:spPr>
      </p:pic>
    </p:spTree>
    <p:extLst>
      <p:ext uri="{BB962C8B-B14F-4D97-AF65-F5344CB8AC3E}">
        <p14:creationId xmlns:p14="http://schemas.microsoft.com/office/powerpoint/2010/main" val="26705066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8657"/>
          </a:xfrm>
          <a:solidFill>
            <a:schemeClr val="bg1"/>
          </a:solidFill>
          <a:ln w="38100">
            <a:solidFill>
              <a:schemeClr val="tx1"/>
            </a:solidFill>
          </a:ln>
        </p:spPr>
        <p:txBody>
          <a:bodyPr/>
          <a:lstStyle/>
          <a:p>
            <a:pPr algn="ctr"/>
            <a:r>
              <a:rPr lang="en-GB" b="1" dirty="0"/>
              <a:t>Useful Sites to Support Learning</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89179" y="197676"/>
            <a:ext cx="846000" cy="820597"/>
          </a:xfrm>
          <a:prstGeom prst="rect">
            <a:avLst/>
          </a:prstGeom>
          <a:ln w="28575">
            <a:solidFill>
              <a:schemeClr val="tx1"/>
            </a:solidFill>
          </a:ln>
        </p:spPr>
      </p:pic>
      <p:sp>
        <p:nvSpPr>
          <p:cNvPr id="3" name="TextBox 2"/>
          <p:cNvSpPr txBox="1"/>
          <p:nvPr/>
        </p:nvSpPr>
        <p:spPr>
          <a:xfrm>
            <a:off x="642257" y="1946366"/>
            <a:ext cx="10250979" cy="2323713"/>
          </a:xfrm>
          <a:prstGeom prst="rect">
            <a:avLst/>
          </a:prstGeom>
          <a:noFill/>
        </p:spPr>
        <p:txBody>
          <a:bodyPr wrap="square" rtlCol="0">
            <a:spAutoFit/>
          </a:bodyPr>
          <a:lstStyle/>
          <a:p>
            <a:r>
              <a:rPr lang="en-GB" sz="3000" dirty="0">
                <a:hlinkClick r:id="rId3"/>
              </a:rPr>
              <a:t>https://login.mathletics.com/</a:t>
            </a:r>
            <a:endParaRPr lang="en-GB" sz="3000" dirty="0"/>
          </a:p>
          <a:p>
            <a:r>
              <a:rPr lang="en-GB" sz="3000" dirty="0">
                <a:hlinkClick r:id="rId4"/>
              </a:rPr>
              <a:t>https://www.purplemash.com/login/</a:t>
            </a:r>
            <a:endParaRPr lang="en-GB" sz="3000" dirty="0"/>
          </a:p>
          <a:p>
            <a:r>
              <a:rPr lang="en-GB" sz="3000" dirty="0">
                <a:hlinkClick r:id="rId5"/>
              </a:rPr>
              <a:t>https://www.bbc.co.uk/bitesize/primary</a:t>
            </a:r>
            <a:endParaRPr lang="en-GB" sz="3000" dirty="0"/>
          </a:p>
          <a:p>
            <a:r>
              <a:rPr lang="en-GB" sz="3000" dirty="0">
                <a:hlinkClick r:id="rId6"/>
              </a:rPr>
              <a:t>https://www.thenational.academy/</a:t>
            </a:r>
            <a:endParaRPr lang="en-GB" sz="3000" dirty="0"/>
          </a:p>
          <a:p>
            <a:endParaRPr lang="en-GB" sz="2500" dirty="0"/>
          </a:p>
        </p:txBody>
      </p:sp>
    </p:spTree>
    <p:extLst>
      <p:ext uri="{BB962C8B-B14F-4D97-AF65-F5344CB8AC3E}">
        <p14:creationId xmlns:p14="http://schemas.microsoft.com/office/powerpoint/2010/main" val="2515620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DC4C3E9-C08F-4092-9D8C-0FED2D7D978B}"/>
              </a:ext>
            </a:extLst>
          </p:cNvPr>
          <p:cNvSpPr/>
          <p:nvPr/>
        </p:nvSpPr>
        <p:spPr>
          <a:xfrm>
            <a:off x="680696" y="1563902"/>
            <a:ext cx="10822190" cy="3416320"/>
          </a:xfrm>
          <a:prstGeom prst="rect">
            <a:avLst/>
          </a:prstGeom>
          <a:solidFill>
            <a:schemeClr val="bg1"/>
          </a:solidFill>
          <a:ln w="38100">
            <a:solidFill>
              <a:schemeClr val="tx1"/>
            </a:solidFill>
          </a:ln>
        </p:spPr>
        <p:txBody>
          <a:bodyPr wrap="square">
            <a:spAutoFit/>
          </a:bodyPr>
          <a:lstStyle/>
          <a:p>
            <a:pPr algn="ctr"/>
            <a:r>
              <a:rPr lang="en-GB" sz="3600" dirty="0"/>
              <a:t>Our vision is that we will grow in the God-given virtues of “faith, hope and love” (1 Corinthians 13:13): having faith in God or being inspired by faith; having hope that we can work to change ourselves and the world for the better; and having love for others, reflecting God’s love for everyone. </a:t>
            </a:r>
          </a:p>
        </p:txBody>
      </p:sp>
      <p:sp>
        <p:nvSpPr>
          <p:cNvPr id="4" name="Rectangle 3">
            <a:extLst>
              <a:ext uri="{FF2B5EF4-FFF2-40B4-BE49-F238E27FC236}">
                <a16:creationId xmlns:a16="http://schemas.microsoft.com/office/drawing/2014/main" id="{0FA24E19-7ED3-46F5-81FC-AC3905F1279E}"/>
              </a:ext>
            </a:extLst>
          </p:cNvPr>
          <p:cNvSpPr/>
          <p:nvPr/>
        </p:nvSpPr>
        <p:spPr>
          <a:xfrm>
            <a:off x="680696" y="459571"/>
            <a:ext cx="10881359" cy="830997"/>
          </a:xfrm>
          <a:prstGeom prst="rect">
            <a:avLst/>
          </a:prstGeom>
          <a:solidFill>
            <a:schemeClr val="bg1"/>
          </a:solidFill>
          <a:ln w="38100">
            <a:solidFill>
              <a:schemeClr val="tx1"/>
            </a:solidFill>
          </a:ln>
        </p:spPr>
        <p:txBody>
          <a:bodyPr wrap="square">
            <a:spAutoFit/>
          </a:bodyPr>
          <a:lstStyle/>
          <a:p>
            <a:pPr algn="ctr"/>
            <a:r>
              <a:rPr lang="en-GB" sz="4800" dirty="0"/>
              <a:t>School Vision</a:t>
            </a:r>
          </a:p>
        </p:txBody>
      </p:sp>
      <p:pic>
        <p:nvPicPr>
          <p:cNvPr id="3" name="Picture 2">
            <a:extLst>
              <a:ext uri="{FF2B5EF4-FFF2-40B4-BE49-F238E27FC236}">
                <a16:creationId xmlns:a16="http://schemas.microsoft.com/office/drawing/2014/main" id="{31CA2894-93BA-4438-90CD-876CC84735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22129" y="186237"/>
            <a:ext cx="879851" cy="913247"/>
          </a:xfrm>
          <a:prstGeom prst="rect">
            <a:avLst/>
          </a:prstGeom>
          <a:ln w="28575">
            <a:solidFill>
              <a:schemeClr val="tx1"/>
            </a:solidFill>
          </a:ln>
        </p:spPr>
      </p:pic>
    </p:spTree>
    <p:extLst>
      <p:ext uri="{BB962C8B-B14F-4D97-AF65-F5344CB8AC3E}">
        <p14:creationId xmlns:p14="http://schemas.microsoft.com/office/powerpoint/2010/main" val="2655264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DC4C3E9-C08F-4092-9D8C-0FED2D7D978B}"/>
              </a:ext>
            </a:extLst>
          </p:cNvPr>
          <p:cNvSpPr/>
          <p:nvPr/>
        </p:nvSpPr>
        <p:spPr>
          <a:xfrm>
            <a:off x="680696" y="1563902"/>
            <a:ext cx="10822190" cy="4832092"/>
          </a:xfrm>
          <a:prstGeom prst="rect">
            <a:avLst/>
          </a:prstGeom>
          <a:solidFill>
            <a:schemeClr val="bg1"/>
          </a:solidFill>
          <a:ln w="38100">
            <a:solidFill>
              <a:schemeClr val="tx1"/>
            </a:solidFill>
          </a:ln>
        </p:spPr>
        <p:txBody>
          <a:bodyPr wrap="square">
            <a:spAutoFit/>
          </a:bodyPr>
          <a:lstStyle/>
          <a:p>
            <a:pPr algn="ctr"/>
            <a:r>
              <a:rPr lang="en-GB" sz="2800" dirty="0"/>
              <a:t>Inspired by our local community and surroundings, our curriculum at Bishop Perrin School is designed to nurture life-long learners and provide opportunities for all to succeed in the modern world with confidence, creativity and curiosity. We endeavour to instil a love of learning using a range of exciting and inspiring books as a gateway to a wide range of subjects and cultural and social experiences. We aim to provide opportunities for all pupils to learn the knowledge, understanding and interpersonal skills necessary to be active, healthy, responsible participants in their community and the wider world, providing stable foundations for the next stage in their learning. Our curriculum is underpinned by our school’s spiritual values. </a:t>
            </a:r>
          </a:p>
        </p:txBody>
      </p:sp>
      <p:sp>
        <p:nvSpPr>
          <p:cNvPr id="4" name="Rectangle 3">
            <a:extLst>
              <a:ext uri="{FF2B5EF4-FFF2-40B4-BE49-F238E27FC236}">
                <a16:creationId xmlns:a16="http://schemas.microsoft.com/office/drawing/2014/main" id="{0FA24E19-7ED3-46F5-81FC-AC3905F1279E}"/>
              </a:ext>
            </a:extLst>
          </p:cNvPr>
          <p:cNvSpPr/>
          <p:nvPr/>
        </p:nvSpPr>
        <p:spPr>
          <a:xfrm>
            <a:off x="680696" y="459571"/>
            <a:ext cx="10881359" cy="830997"/>
          </a:xfrm>
          <a:prstGeom prst="rect">
            <a:avLst/>
          </a:prstGeom>
          <a:solidFill>
            <a:schemeClr val="bg1"/>
          </a:solidFill>
          <a:ln w="38100">
            <a:solidFill>
              <a:schemeClr val="tx1"/>
            </a:solidFill>
          </a:ln>
        </p:spPr>
        <p:txBody>
          <a:bodyPr wrap="square">
            <a:spAutoFit/>
          </a:bodyPr>
          <a:lstStyle/>
          <a:p>
            <a:pPr algn="ctr"/>
            <a:r>
              <a:rPr lang="en-GB" sz="4800" dirty="0"/>
              <a:t>Curriculum Statement</a:t>
            </a:r>
          </a:p>
        </p:txBody>
      </p:sp>
      <p:pic>
        <p:nvPicPr>
          <p:cNvPr id="3" name="Picture 2">
            <a:extLst>
              <a:ext uri="{FF2B5EF4-FFF2-40B4-BE49-F238E27FC236}">
                <a16:creationId xmlns:a16="http://schemas.microsoft.com/office/drawing/2014/main" id="{31CA2894-93BA-4438-90CD-876CC84735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22129" y="186237"/>
            <a:ext cx="879851" cy="913247"/>
          </a:xfrm>
          <a:prstGeom prst="rect">
            <a:avLst/>
          </a:prstGeom>
          <a:ln w="28575">
            <a:solidFill>
              <a:schemeClr val="tx1"/>
            </a:solidFill>
          </a:ln>
        </p:spPr>
      </p:pic>
    </p:spTree>
    <p:extLst>
      <p:ext uri="{BB962C8B-B14F-4D97-AF65-F5344CB8AC3E}">
        <p14:creationId xmlns:p14="http://schemas.microsoft.com/office/powerpoint/2010/main" val="1384867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8076" y="631133"/>
            <a:ext cx="10515600" cy="5620038"/>
          </a:xfrm>
          <a:solidFill>
            <a:schemeClr val="bg1"/>
          </a:solidFill>
          <a:ln w="38100">
            <a:solidFill>
              <a:schemeClr val="tx1"/>
            </a:solidFill>
          </a:ln>
        </p:spPr>
        <p:txBody>
          <a:bodyPr>
            <a:noAutofit/>
          </a:bodyPr>
          <a:lstStyle/>
          <a:p>
            <a:pPr algn="ctr"/>
            <a:r>
              <a:rPr lang="en-GB" sz="2500" dirty="0"/>
              <a:t>We value the support from parents and the partnership between home and school which ensures that children are able to be the best they can during their time at Bishop Perrin. This meeting is designed to assist your child and the smooth running and work of the school throughout this academic year.   </a:t>
            </a:r>
            <a:br>
              <a:rPr lang="en-GB" sz="2500" dirty="0"/>
            </a:br>
            <a:br>
              <a:rPr lang="en-GB" sz="2500" dirty="0"/>
            </a:br>
            <a:r>
              <a:rPr lang="en-GB" sz="2500" dirty="0"/>
              <a:t>Further information is available on our school website: </a:t>
            </a:r>
            <a:r>
              <a:rPr lang="en-GB" sz="2500" dirty="0">
                <a:hlinkClick r:id="rId3"/>
              </a:rPr>
              <a:t>www.bishopperrin.richmond.sch.uk</a:t>
            </a:r>
            <a:r>
              <a:rPr lang="en-GB" sz="2500" dirty="0"/>
              <a:t> </a:t>
            </a:r>
            <a:br>
              <a:rPr lang="en-GB" sz="2500" dirty="0"/>
            </a:br>
            <a:br>
              <a:rPr lang="en-GB" sz="2500" dirty="0">
                <a:solidFill>
                  <a:schemeClr val="accent1">
                    <a:lumMod val="75000"/>
                  </a:schemeClr>
                </a:solidFill>
              </a:rPr>
            </a:br>
            <a:br>
              <a:rPr lang="en-GB" sz="2500" dirty="0">
                <a:solidFill>
                  <a:schemeClr val="accent1">
                    <a:lumMod val="75000"/>
                  </a:schemeClr>
                </a:solidFill>
              </a:rPr>
            </a:br>
            <a:r>
              <a:rPr lang="en-GB" sz="2500" dirty="0"/>
              <a:t>Please follow us on our </a:t>
            </a:r>
            <a:r>
              <a:rPr lang="en-GB" sz="2500" dirty="0" err="1"/>
              <a:t>instagram</a:t>
            </a:r>
            <a:r>
              <a:rPr lang="en-GB" sz="2500" dirty="0"/>
              <a:t> account where you can keep up-to-date with the latest goings-on at school. Follow us on: @bishopperrinschool</a:t>
            </a:r>
            <a:br>
              <a:rPr lang="en-GB" sz="2500" dirty="0"/>
            </a:br>
            <a:endParaRPr lang="en-GB" sz="2500" dirty="0"/>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06499" y="300411"/>
            <a:ext cx="879851" cy="913247"/>
          </a:xfrm>
          <a:prstGeom prst="rect">
            <a:avLst/>
          </a:prstGeom>
          <a:ln w="28575">
            <a:solidFill>
              <a:schemeClr val="tx1"/>
            </a:solidFill>
          </a:ln>
        </p:spPr>
      </p:pic>
    </p:spTree>
    <p:extLst>
      <p:ext uri="{BB962C8B-B14F-4D97-AF65-F5344CB8AC3E}">
        <p14:creationId xmlns:p14="http://schemas.microsoft.com/office/powerpoint/2010/main" val="1439829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269" y="415636"/>
            <a:ext cx="10623666" cy="5752409"/>
          </a:xfrm>
          <a:solidFill>
            <a:schemeClr val="bg1"/>
          </a:solidFill>
          <a:ln w="38100">
            <a:solidFill>
              <a:schemeClr val="tx1"/>
            </a:solidFill>
          </a:ln>
        </p:spPr>
        <p:txBody>
          <a:bodyPr>
            <a:normAutofit/>
          </a:bodyPr>
          <a:lstStyle/>
          <a:p>
            <a:r>
              <a:rPr lang="en-GB" sz="2000" b="1" dirty="0"/>
              <a:t>Attendance and Punctuality</a:t>
            </a:r>
            <a:br>
              <a:rPr lang="en-GB" sz="2000" b="1" dirty="0"/>
            </a:br>
            <a:br>
              <a:rPr lang="en-GB" sz="2000" dirty="0"/>
            </a:br>
            <a:r>
              <a:rPr lang="en-GB" sz="2000" dirty="0"/>
              <a:t>• Your child should be in school every day unless they are unwell.  The school should be informed of any absence.</a:t>
            </a:r>
            <a:br>
              <a:rPr lang="en-GB" sz="2000" dirty="0"/>
            </a:br>
            <a:r>
              <a:rPr lang="en-GB" sz="2000" dirty="0"/>
              <a:t>• Holidays during term time are not permitted and will be unauthorised absence.</a:t>
            </a:r>
            <a:br>
              <a:rPr lang="en-GB" sz="2000" dirty="0"/>
            </a:br>
            <a:r>
              <a:rPr lang="en-GB" sz="2000" dirty="0"/>
              <a:t>• The school gate opens at 8.30am for children to start coming into school. Children should be in school by 8.40am each morning for registration. The gate will be closed at this time, any children arriving after this time will be able to come into school via the school office.</a:t>
            </a:r>
            <a:br>
              <a:rPr lang="en-GB" sz="2000" dirty="0"/>
            </a:br>
            <a:br>
              <a:rPr lang="en-GB" sz="2000" dirty="0"/>
            </a:br>
            <a:br>
              <a:rPr lang="en-GB" sz="2000" dirty="0"/>
            </a:br>
            <a:br>
              <a:rPr lang="en-GB" sz="2000" dirty="0"/>
            </a:br>
            <a:r>
              <a:rPr lang="en-GB" sz="2000" b="1" dirty="0"/>
              <a:t>Pick up at the end of the day</a:t>
            </a:r>
            <a:br>
              <a:rPr lang="en-GB" sz="2000" b="1" dirty="0"/>
            </a:br>
            <a:r>
              <a:rPr lang="en-GB" sz="2000" dirty="0"/>
              <a:t>Pick up time is at 3:15pm, from the playground. Please ensure we have written permission for any adults who you allow to pick your child up from school at the end of the day.</a:t>
            </a:r>
            <a:br>
              <a:rPr lang="en-GB" sz="2000" dirty="0"/>
            </a:br>
            <a:endParaRPr lang="en-GB" sz="3600" dirty="0">
              <a:solidFill>
                <a:srgbClr val="FF0000"/>
              </a:solidFill>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65924" y="175720"/>
            <a:ext cx="879851" cy="913247"/>
          </a:xfrm>
          <a:prstGeom prst="rect">
            <a:avLst/>
          </a:prstGeom>
          <a:ln w="28575">
            <a:solidFill>
              <a:schemeClr val="tx1"/>
            </a:solidFill>
          </a:ln>
        </p:spPr>
      </p:pic>
    </p:spTree>
    <p:extLst>
      <p:ext uri="{BB962C8B-B14F-4D97-AF65-F5344CB8AC3E}">
        <p14:creationId xmlns:p14="http://schemas.microsoft.com/office/powerpoint/2010/main" val="3324242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3330" y="1778289"/>
            <a:ext cx="10881359" cy="4805391"/>
          </a:xfrm>
          <a:solidFill>
            <a:schemeClr val="bg1"/>
          </a:solidFill>
          <a:ln w="38100">
            <a:solidFill>
              <a:schemeClr val="tx1"/>
            </a:solidFill>
          </a:ln>
        </p:spPr>
        <p:txBody>
          <a:bodyPr>
            <a:normAutofit fontScale="90000"/>
          </a:bodyPr>
          <a:lstStyle/>
          <a:p>
            <a:r>
              <a:rPr lang="en-GB" sz="2000" dirty="0"/>
              <a:t>All children should be smartly dressed in the school uniform – the policy is available on the school website and order forms are in the school foyer.  A helpful sheet is now in homework diaries.</a:t>
            </a:r>
            <a:br>
              <a:rPr lang="en-GB" sz="2000" dirty="0"/>
            </a:br>
            <a:br>
              <a:rPr lang="en-GB" sz="2000" dirty="0"/>
            </a:br>
            <a:r>
              <a:rPr lang="en-GB" sz="2000" dirty="0"/>
              <a:t>All items should be clearly named.</a:t>
            </a:r>
            <a:br>
              <a:rPr lang="en-GB" sz="2000" dirty="0"/>
            </a:br>
            <a:br>
              <a:rPr lang="en-GB" sz="2000" dirty="0"/>
            </a:br>
            <a:r>
              <a:rPr lang="en-GB" sz="2000" dirty="0"/>
              <a:t>School shoes are to be worn during the school day. Trainers can be worn on PE days. </a:t>
            </a:r>
            <a:br>
              <a:rPr lang="en-GB" sz="2000" dirty="0"/>
            </a:br>
            <a:br>
              <a:rPr lang="en-GB" sz="2000" dirty="0"/>
            </a:br>
            <a:r>
              <a:rPr lang="en-GB" sz="2000" dirty="0"/>
              <a:t>PE – please ensure that your child has their house t-shirt, PE jumper, tracksuits/shorts and/or black tracksuit trousers/top.  Pupils come in to school on PE days in their PE kit. Swimming kit – ideally black swim suit or swimming trunks. </a:t>
            </a:r>
            <a:br>
              <a:rPr lang="en-GB" sz="2000" dirty="0"/>
            </a:br>
            <a:br>
              <a:rPr lang="en-GB" sz="2000" dirty="0"/>
            </a:br>
            <a:r>
              <a:rPr lang="en-GB" sz="2000" dirty="0"/>
              <a:t>Outer wear – school fleece or a dark coloured coat. </a:t>
            </a:r>
            <a:br>
              <a:rPr lang="en-GB" sz="2000" dirty="0"/>
            </a:br>
            <a:br>
              <a:rPr lang="en-GB" sz="2000" dirty="0"/>
            </a:br>
            <a:r>
              <a:rPr lang="en-GB" sz="2000" dirty="0"/>
              <a:t>No jewellery except a simple pair of stud earrings for children who have pierced ears, and a wrist watch. Fit bits are permitted, but not other smart watch devices in-line with our online safety policy.</a:t>
            </a:r>
            <a:br>
              <a:rPr lang="en-GB" sz="2000" dirty="0"/>
            </a:br>
            <a:br>
              <a:rPr lang="en-GB" sz="2000" dirty="0"/>
            </a:br>
            <a:r>
              <a:rPr lang="en-GB" sz="2000" dirty="0"/>
              <a:t>No nail varnish, make-up, temporary tattoo, etc. </a:t>
            </a:r>
            <a:br>
              <a:rPr lang="en-GB" sz="2000" dirty="0"/>
            </a:br>
            <a:br>
              <a:rPr lang="en-GB" sz="2000" dirty="0"/>
            </a:br>
            <a:r>
              <a:rPr lang="en-GB" sz="2000" dirty="0"/>
              <a:t>Long hair should be tied back. Please keep hair accessories to a minimum, and in-keeping with the school colours. </a:t>
            </a:r>
            <a:endParaRPr lang="en-GB" sz="3600" dirty="0"/>
          </a:p>
        </p:txBody>
      </p:sp>
      <p:sp>
        <p:nvSpPr>
          <p:cNvPr id="3" name="Rectangle 2"/>
          <p:cNvSpPr/>
          <p:nvPr/>
        </p:nvSpPr>
        <p:spPr>
          <a:xfrm>
            <a:off x="673331" y="684014"/>
            <a:ext cx="10881359" cy="830997"/>
          </a:xfrm>
          <a:prstGeom prst="rect">
            <a:avLst/>
          </a:prstGeom>
          <a:solidFill>
            <a:schemeClr val="bg1"/>
          </a:solidFill>
          <a:ln w="38100">
            <a:solidFill>
              <a:schemeClr val="tx1"/>
            </a:solidFill>
          </a:ln>
        </p:spPr>
        <p:txBody>
          <a:bodyPr wrap="square">
            <a:spAutoFit/>
          </a:bodyPr>
          <a:lstStyle/>
          <a:p>
            <a:pPr algn="ctr"/>
            <a:r>
              <a:rPr lang="en-GB" sz="4800" dirty="0"/>
              <a:t>School Uniform</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39055" y="257695"/>
            <a:ext cx="846000" cy="820597"/>
          </a:xfrm>
          <a:prstGeom prst="rect">
            <a:avLst/>
          </a:prstGeom>
          <a:ln w="28575">
            <a:solidFill>
              <a:schemeClr val="tx1"/>
            </a:solidFill>
          </a:ln>
        </p:spPr>
      </p:pic>
    </p:spTree>
    <p:extLst>
      <p:ext uri="{BB962C8B-B14F-4D97-AF65-F5344CB8AC3E}">
        <p14:creationId xmlns:p14="http://schemas.microsoft.com/office/powerpoint/2010/main" val="2663490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953" y="1321725"/>
            <a:ext cx="11163992" cy="3483032"/>
          </a:xfrm>
          <a:solidFill>
            <a:schemeClr val="bg1"/>
          </a:solidFill>
          <a:ln w="38100">
            <a:solidFill>
              <a:schemeClr val="tx1"/>
            </a:solidFill>
          </a:ln>
        </p:spPr>
        <p:txBody>
          <a:bodyPr>
            <a:noAutofit/>
          </a:bodyPr>
          <a:lstStyle/>
          <a:p>
            <a:r>
              <a:rPr lang="en-GB" sz="1600" dirty="0"/>
              <a:t>Teachers regularly assess children’s reading to ensure that they are reading at the correct level. </a:t>
            </a:r>
            <a:br>
              <a:rPr lang="en-GB" sz="1600" dirty="0"/>
            </a:br>
            <a:br>
              <a:rPr lang="en-GB" sz="1600" dirty="0"/>
            </a:br>
            <a:r>
              <a:rPr lang="en-GB" sz="1600" dirty="0"/>
              <a:t>Children will bring home their </a:t>
            </a:r>
            <a:r>
              <a:rPr lang="en-GB" sz="1600" b="1" dirty="0"/>
              <a:t>reading practise book </a:t>
            </a:r>
            <a:r>
              <a:rPr lang="en-GB" sz="1600" dirty="0"/>
              <a:t>(book bands) which will be their weekly reading homework. These readings should be recorded in their homework diary, along with a note of any challenging vocabulary. Children should be heard read at home by an adult or older sibling at least five times a week for about 15 minutes each time.</a:t>
            </a:r>
            <a:br>
              <a:rPr lang="en-GB" sz="1600" dirty="0"/>
            </a:br>
            <a:br>
              <a:rPr lang="en-GB" sz="1600" dirty="0"/>
            </a:br>
            <a:r>
              <a:rPr lang="en-GB" sz="1600" dirty="0"/>
              <a:t>They will also have a </a:t>
            </a:r>
            <a:r>
              <a:rPr lang="en-GB" sz="1600" b="1" dirty="0"/>
              <a:t>‘reading for pleasure’ book </a:t>
            </a:r>
            <a:r>
              <a:rPr lang="en-GB" sz="1600" dirty="0"/>
              <a:t>from the library. This is a book of their choice and is designed to be read to them by an adult or read independently to encourage an enjoyment of reading.  Library books will be changed (when possible) on a Thursday.</a:t>
            </a:r>
            <a:br>
              <a:rPr lang="en-GB" sz="1600" dirty="0"/>
            </a:br>
            <a:br>
              <a:rPr lang="en-GB" sz="1600" dirty="0"/>
            </a:br>
            <a:r>
              <a:rPr lang="en-GB" sz="1600" dirty="0"/>
              <a:t>For children who have completed reading all the reading practise books (final level – Pearl), they will become an independent reader and their books can be from the library or brought from home. </a:t>
            </a:r>
            <a:br>
              <a:rPr lang="en-GB" sz="1600" dirty="0"/>
            </a:br>
            <a:br>
              <a:rPr lang="en-GB" sz="1600" dirty="0"/>
            </a:br>
            <a:r>
              <a:rPr lang="en-GB" sz="1600" dirty="0"/>
              <a:t>Reading books/ homework diaries should be in school every day and are changed when the child has finished their book as long as the homework diary has been signed by a parent/guardian.</a:t>
            </a:r>
          </a:p>
        </p:txBody>
      </p:sp>
      <p:sp>
        <p:nvSpPr>
          <p:cNvPr id="3" name="Rectangle 2"/>
          <p:cNvSpPr/>
          <p:nvPr/>
        </p:nvSpPr>
        <p:spPr>
          <a:xfrm>
            <a:off x="556953" y="426319"/>
            <a:ext cx="11163992" cy="769441"/>
          </a:xfrm>
          <a:prstGeom prst="rect">
            <a:avLst/>
          </a:prstGeom>
          <a:solidFill>
            <a:schemeClr val="bg1"/>
          </a:solidFill>
          <a:ln w="38100">
            <a:solidFill>
              <a:schemeClr val="tx1"/>
            </a:solidFill>
          </a:ln>
        </p:spPr>
        <p:txBody>
          <a:bodyPr wrap="square">
            <a:spAutoFit/>
          </a:bodyPr>
          <a:lstStyle/>
          <a:p>
            <a:pPr algn="ctr"/>
            <a:r>
              <a:rPr lang="en-GB" sz="4400" dirty="0"/>
              <a:t>Reading</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22430" y="77723"/>
            <a:ext cx="846000" cy="820597"/>
          </a:xfrm>
          <a:prstGeom prst="rect">
            <a:avLst/>
          </a:prstGeom>
          <a:ln w="28575">
            <a:solidFill>
              <a:schemeClr val="tx1"/>
            </a:solidFill>
          </a:ln>
        </p:spPr>
      </p:pic>
      <p:sp>
        <p:nvSpPr>
          <p:cNvPr id="5" name="TextBox 4"/>
          <p:cNvSpPr txBox="1"/>
          <p:nvPr/>
        </p:nvSpPr>
        <p:spPr>
          <a:xfrm>
            <a:off x="556953" y="4930722"/>
            <a:ext cx="11163992" cy="1323439"/>
          </a:xfrm>
          <a:prstGeom prst="rect">
            <a:avLst/>
          </a:prstGeom>
          <a:solidFill>
            <a:schemeClr val="bg1"/>
          </a:solidFill>
          <a:ln w="38100">
            <a:solidFill>
              <a:schemeClr val="tx1"/>
            </a:solidFill>
          </a:ln>
        </p:spPr>
        <p:txBody>
          <a:bodyPr wrap="square" rtlCol="0">
            <a:spAutoFit/>
          </a:bodyPr>
          <a:lstStyle/>
          <a:p>
            <a:r>
              <a:rPr lang="en-GB" sz="1600" dirty="0"/>
              <a:t>For this half term, we are reading The Thieves of Ostia.</a:t>
            </a:r>
          </a:p>
          <a:p>
            <a:r>
              <a:rPr lang="en-GB" sz="1600" dirty="0"/>
              <a:t>We have started our work with a series of reading lessons, where children are learning how to retrieve information from the text, support their ideas with evidence from the text and use their inference skills.</a:t>
            </a:r>
          </a:p>
          <a:p>
            <a:r>
              <a:rPr lang="en-GB" sz="1600" dirty="0"/>
              <a:t>The children read to the class teacher and teaching assistant three - four a week during Guided Reading.</a:t>
            </a:r>
          </a:p>
          <a:p>
            <a:r>
              <a:rPr lang="en-GB" sz="1600" dirty="0"/>
              <a:t>As a parent, it is crucial that you encourage them to read every day when possible.</a:t>
            </a:r>
          </a:p>
        </p:txBody>
      </p:sp>
    </p:spTree>
    <p:extLst>
      <p:ext uri="{BB962C8B-B14F-4D97-AF65-F5344CB8AC3E}">
        <p14:creationId xmlns:p14="http://schemas.microsoft.com/office/powerpoint/2010/main" val="2225035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956" y="1074165"/>
            <a:ext cx="10655531" cy="4154539"/>
          </a:xfrm>
          <a:solidFill>
            <a:schemeClr val="bg1"/>
          </a:solidFill>
          <a:ln w="38100">
            <a:solidFill>
              <a:schemeClr val="tx1"/>
            </a:solidFill>
          </a:ln>
        </p:spPr>
        <p:txBody>
          <a:bodyPr>
            <a:noAutofit/>
          </a:bodyPr>
          <a:lstStyle/>
          <a:p>
            <a:r>
              <a:rPr lang="en-GB" sz="1600" dirty="0"/>
              <a:t>Handwriting – We encourage neat handwriting presentation to promote a sense of pride in their work which often leads to higher quality content. As children become competent at joined handwriting (from approximately Year 4 onwards), the teacher will encourage them to start writing in pen. </a:t>
            </a:r>
            <a:br>
              <a:rPr lang="en-GB" sz="1600" dirty="0"/>
            </a:br>
            <a:br>
              <a:rPr lang="en-GB" sz="1600" dirty="0"/>
            </a:br>
            <a:r>
              <a:rPr lang="en-GB" sz="1600" dirty="0"/>
              <a:t>Children will experience reading and writing a range of different texts from stories to recounts to diaries to poems.</a:t>
            </a:r>
            <a:br>
              <a:rPr lang="en-GB" sz="1600" dirty="0"/>
            </a:br>
            <a:br>
              <a:rPr lang="en-GB" sz="1600" dirty="0"/>
            </a:br>
            <a:r>
              <a:rPr lang="en-GB" sz="1600" dirty="0"/>
              <a:t>Children are encouraged to write more extensively as the year goes on. They are taught grammar and punctuation within the context of the wider writing they are learning. </a:t>
            </a:r>
            <a:br>
              <a:rPr lang="en-GB" sz="1600" dirty="0"/>
            </a:br>
            <a:br>
              <a:rPr lang="en-GB" sz="1600" dirty="0"/>
            </a:br>
            <a:r>
              <a:rPr lang="en-GB" sz="1600" dirty="0"/>
              <a:t>Spelling – In Year 3, 4, 5 and 6, they learn and apply spelling rules, building upon their phonics knowledge from EYFS and KS1. Children are encouraged to become responsible for spelling words they find tricky by applying strategies they have learnt, correcting mistakes and making use of spelling resources such as word cards and dictionaries. </a:t>
            </a:r>
            <a:br>
              <a:rPr lang="en-GB" sz="1600" dirty="0"/>
            </a:br>
            <a:br>
              <a:rPr lang="en-GB" sz="1600" dirty="0"/>
            </a:br>
            <a:r>
              <a:rPr lang="en-GB" sz="1600" dirty="0"/>
              <a:t>Children will receive daily spelling sessions, during which they will be encouraged to review, learn, practise and apply the spelling pattern for the week. They will be given a new spelling pattern by Mrs English on a Friday and will have a test the following Friday.  They will also bring home a spelling grid of the tricky words they need to know by the end of the year.</a:t>
            </a:r>
            <a:br>
              <a:rPr lang="en-GB" sz="1600" dirty="0"/>
            </a:br>
            <a:endParaRPr lang="en-GB" sz="1600" dirty="0"/>
          </a:p>
        </p:txBody>
      </p:sp>
      <p:sp>
        <p:nvSpPr>
          <p:cNvPr id="3" name="Rectangle 2"/>
          <p:cNvSpPr/>
          <p:nvPr/>
        </p:nvSpPr>
        <p:spPr>
          <a:xfrm>
            <a:off x="689956" y="191224"/>
            <a:ext cx="10655531" cy="769441"/>
          </a:xfrm>
          <a:prstGeom prst="rect">
            <a:avLst/>
          </a:prstGeom>
          <a:solidFill>
            <a:schemeClr val="bg1"/>
          </a:solidFill>
          <a:ln w="38100">
            <a:solidFill>
              <a:schemeClr val="tx1"/>
            </a:solidFill>
          </a:ln>
        </p:spPr>
        <p:txBody>
          <a:bodyPr wrap="square">
            <a:spAutoFit/>
          </a:bodyPr>
          <a:lstStyle/>
          <a:p>
            <a:pPr algn="ctr"/>
            <a:r>
              <a:rPr lang="en-GB" sz="4400" dirty="0"/>
              <a:t>Writing</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22430" y="77723"/>
            <a:ext cx="846000" cy="820597"/>
          </a:xfrm>
          <a:prstGeom prst="rect">
            <a:avLst/>
          </a:prstGeom>
          <a:ln w="28575">
            <a:solidFill>
              <a:schemeClr val="tx1"/>
            </a:solidFill>
          </a:ln>
        </p:spPr>
      </p:pic>
      <p:sp>
        <p:nvSpPr>
          <p:cNvPr id="5" name="TextBox 4"/>
          <p:cNvSpPr txBox="1"/>
          <p:nvPr/>
        </p:nvSpPr>
        <p:spPr>
          <a:xfrm>
            <a:off x="689956" y="5411585"/>
            <a:ext cx="10655531" cy="646331"/>
          </a:xfrm>
          <a:prstGeom prst="rect">
            <a:avLst/>
          </a:prstGeom>
          <a:solidFill>
            <a:schemeClr val="bg1"/>
          </a:solidFill>
          <a:ln w="38100">
            <a:solidFill>
              <a:schemeClr val="tx1"/>
            </a:solidFill>
          </a:ln>
        </p:spPr>
        <p:txBody>
          <a:bodyPr wrap="square" rtlCol="0">
            <a:spAutoFit/>
          </a:bodyPr>
          <a:lstStyle/>
          <a:p>
            <a:r>
              <a:rPr lang="en-GB" dirty="0"/>
              <a:t>Our expectations are that your child will make their expected progress in writing by the end of the year.</a:t>
            </a:r>
          </a:p>
          <a:p>
            <a:r>
              <a:rPr lang="en-GB" dirty="0"/>
              <a:t>Please support your child at home by helping them to learn their spellings each week.</a:t>
            </a:r>
          </a:p>
        </p:txBody>
      </p:sp>
    </p:spTree>
    <p:extLst>
      <p:ext uri="{BB962C8B-B14F-4D97-AF65-F5344CB8AC3E}">
        <p14:creationId xmlns:p14="http://schemas.microsoft.com/office/powerpoint/2010/main" val="12203963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956" y="1342237"/>
            <a:ext cx="10655531" cy="3117691"/>
          </a:xfrm>
          <a:solidFill>
            <a:schemeClr val="bg1"/>
          </a:solidFill>
          <a:ln w="38100">
            <a:solidFill>
              <a:schemeClr val="tx1"/>
            </a:solidFill>
          </a:ln>
        </p:spPr>
        <p:txBody>
          <a:bodyPr>
            <a:noAutofit/>
          </a:bodyPr>
          <a:lstStyle/>
          <a:p>
            <a:r>
              <a:rPr lang="en-GB" sz="1800" dirty="0">
                <a:latin typeface="+mn-lt"/>
                <a:ea typeface="+mn-ea"/>
                <a:cs typeface="+mn-cs"/>
              </a:rPr>
              <a:t>At Bishop Perrin, mathematics is taught using a mastery approach so that the skills and knowledge needed are covered in depth and all individuals can succeed.  The whole class is taught together with practical resources and support chosen to scaffold or extend the children.  Individual learning needs are addressed through scaffolding, skilful questioning and rapid intervention.</a:t>
            </a:r>
            <a:br>
              <a:rPr lang="en-GB" sz="1800" dirty="0">
                <a:latin typeface="+mn-lt"/>
                <a:ea typeface="+mn-ea"/>
                <a:cs typeface="+mn-cs"/>
              </a:rPr>
            </a:br>
            <a:r>
              <a:rPr lang="en-GB" sz="1800" dirty="0">
                <a:latin typeface="+mn-lt"/>
                <a:ea typeface="+mn-ea"/>
                <a:cs typeface="+mn-cs"/>
              </a:rPr>
              <a:t>High quality feedback and addressing of misconceptions are covered through marking and teacher interaction.</a:t>
            </a:r>
            <a:br>
              <a:rPr lang="en-GB" sz="1800" dirty="0">
                <a:latin typeface="+mn-lt"/>
                <a:ea typeface="+mn-ea"/>
                <a:cs typeface="+mn-cs"/>
              </a:rPr>
            </a:br>
            <a:br>
              <a:rPr lang="en-GB" sz="1800" dirty="0">
                <a:latin typeface="+mn-lt"/>
                <a:ea typeface="+mn-ea"/>
                <a:cs typeface="+mn-cs"/>
              </a:rPr>
            </a:br>
            <a:r>
              <a:rPr lang="en-GB" sz="1800" dirty="0">
                <a:latin typeface="+mn-lt"/>
                <a:ea typeface="+mn-ea"/>
                <a:cs typeface="+mn-cs"/>
              </a:rPr>
              <a:t>There is lots of opportunity to practise inside and outside of the daily maths lesson to develop fluency and consolidate pupils’ learning.  Children are taught fluency in number which is applied in reasoning and problem solving contexts which are accessible to all.  </a:t>
            </a:r>
            <a:br>
              <a:rPr lang="en-GB" sz="1800" dirty="0">
                <a:latin typeface="+mn-lt"/>
                <a:ea typeface="+mn-ea"/>
                <a:cs typeface="+mn-cs"/>
              </a:rPr>
            </a:br>
            <a:br>
              <a:rPr lang="en-GB" sz="1800" dirty="0">
                <a:latin typeface="+mn-lt"/>
                <a:ea typeface="+mn-ea"/>
                <a:cs typeface="+mn-cs"/>
              </a:rPr>
            </a:br>
            <a:r>
              <a:rPr lang="en-GB" sz="1800" dirty="0">
                <a:latin typeface="+mn-lt"/>
                <a:ea typeface="+mn-ea"/>
                <a:cs typeface="+mn-cs"/>
              </a:rPr>
              <a:t>Precise mathematical language and specific vocabulary is modelled and encouraged in children when talking with their peers, giving explanations and recording their ideas.</a:t>
            </a:r>
          </a:p>
        </p:txBody>
      </p:sp>
      <p:sp>
        <p:nvSpPr>
          <p:cNvPr id="3" name="Rectangle 2"/>
          <p:cNvSpPr/>
          <p:nvPr/>
        </p:nvSpPr>
        <p:spPr>
          <a:xfrm>
            <a:off x="689956" y="343191"/>
            <a:ext cx="10655531" cy="769441"/>
          </a:xfrm>
          <a:prstGeom prst="rect">
            <a:avLst/>
          </a:prstGeom>
          <a:solidFill>
            <a:schemeClr val="bg1"/>
          </a:solidFill>
          <a:ln w="38100">
            <a:solidFill>
              <a:schemeClr val="tx1"/>
            </a:solidFill>
          </a:ln>
        </p:spPr>
        <p:txBody>
          <a:bodyPr wrap="square">
            <a:spAutoFit/>
          </a:bodyPr>
          <a:lstStyle/>
          <a:p>
            <a:pPr algn="ctr"/>
            <a:r>
              <a:rPr lang="en-GB" sz="4400" dirty="0"/>
              <a:t>Maths</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22430" y="77723"/>
            <a:ext cx="846000" cy="820597"/>
          </a:xfrm>
          <a:prstGeom prst="rect">
            <a:avLst/>
          </a:prstGeom>
          <a:ln w="28575">
            <a:solidFill>
              <a:schemeClr val="tx1"/>
            </a:solidFill>
          </a:ln>
        </p:spPr>
      </p:pic>
      <p:sp>
        <p:nvSpPr>
          <p:cNvPr id="5" name="TextBox 4"/>
          <p:cNvSpPr txBox="1"/>
          <p:nvPr/>
        </p:nvSpPr>
        <p:spPr>
          <a:xfrm>
            <a:off x="689956" y="4674240"/>
            <a:ext cx="10655531" cy="1477328"/>
          </a:xfrm>
          <a:prstGeom prst="rect">
            <a:avLst/>
          </a:prstGeom>
          <a:solidFill>
            <a:schemeClr val="bg1"/>
          </a:solidFill>
          <a:ln w="38100">
            <a:solidFill>
              <a:schemeClr val="tx1"/>
            </a:solidFill>
          </a:ln>
        </p:spPr>
        <p:txBody>
          <a:bodyPr wrap="square" rtlCol="0">
            <a:spAutoFit/>
          </a:bodyPr>
          <a:lstStyle/>
          <a:p>
            <a:r>
              <a:rPr lang="en-GB" dirty="0">
                <a:solidFill>
                  <a:srgbClr val="FF0000"/>
                </a:solidFill>
              </a:rPr>
              <a:t>Assessments that were completed in Summer 2025 have given an indication to gaps in learning and will be addressed. </a:t>
            </a:r>
          </a:p>
          <a:p>
            <a:r>
              <a:rPr lang="en-GB" dirty="0"/>
              <a:t>Children will be expected to complete their Mathletics homework and learn their times tables at home (on Times Tables </a:t>
            </a:r>
            <a:r>
              <a:rPr lang="en-GB" dirty="0" err="1"/>
              <a:t>Rockstars</a:t>
            </a:r>
            <a:r>
              <a:rPr lang="en-GB" dirty="0"/>
              <a:t>) to help support them with their learning in school.  Year 4 will sit the Year 4 Multiplication Check (MTC) in June 2026, when they will be tested on a selection of times tables from 1-12.</a:t>
            </a:r>
          </a:p>
        </p:txBody>
      </p:sp>
    </p:spTree>
    <p:extLst>
      <p:ext uri="{BB962C8B-B14F-4D97-AF65-F5344CB8AC3E}">
        <p14:creationId xmlns:p14="http://schemas.microsoft.com/office/powerpoint/2010/main" val="34118989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1013</TotalTime>
  <Words>2685</Words>
  <Application>Microsoft Office PowerPoint</Application>
  <PresentationFormat>Widescreen</PresentationFormat>
  <Paragraphs>112</Paragraphs>
  <Slides>16</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Times New Roman</vt:lpstr>
      <vt:lpstr>Office Theme</vt:lpstr>
      <vt:lpstr>BISHOP PERRIN PRIMARY SCHOOL</vt:lpstr>
      <vt:lpstr>PowerPoint Presentation</vt:lpstr>
      <vt:lpstr>PowerPoint Presentation</vt:lpstr>
      <vt:lpstr>We value the support from parents and the partnership between home and school which ensures that children are able to be the best they can during their time at Bishop Perrin. This meeting is designed to assist your child and the smooth running and work of the school throughout this academic year.     Further information is available on our school website: www.bishopperrin.richmond.sch.uk    Please follow us on our instagram account where you can keep up-to-date with the latest goings-on at school. Follow us on: @bishopperrinschool </vt:lpstr>
      <vt:lpstr>Attendance and Punctuality  • Your child should be in school every day unless they are unwell.  The school should be informed of any absence. • Holidays during term time are not permitted and will be unauthorised absence. • The school gate opens at 8.30am for children to start coming into school. Children should be in school by 8.40am each morning for registration. The gate will be closed at this time, any children arriving after this time will be able to come into school via the school office.    Pick up at the end of the day Pick up time is at 3:15pm, from the playground. Please ensure we have written permission for any adults who you allow to pick your child up from school at the end of the day. </vt:lpstr>
      <vt:lpstr>All children should be smartly dressed in the school uniform – the policy is available on the school website and order forms are in the school foyer.  A helpful sheet is now in homework diaries.  All items should be clearly named.  School shoes are to be worn during the school day. Trainers can be worn on PE days.   PE – please ensure that your child has their house t-shirt, PE jumper, tracksuits/shorts and/or black tracksuit trousers/top.  Pupils come in to school on PE days in their PE kit. Swimming kit – ideally black swim suit or swimming trunks.   Outer wear – school fleece or a dark coloured coat.   No jewellery except a simple pair of stud earrings for children who have pierced ears, and a wrist watch. Fit bits are permitted, but not other smart watch devices in-line with our online safety policy.  No nail varnish, make-up, temporary tattoo, etc.   Long hair should be tied back. Please keep hair accessories to a minimum, and in-keeping with the school colours. </vt:lpstr>
      <vt:lpstr>Teachers regularly assess children’s reading to ensure that they are reading at the correct level.   Children will bring home their reading practise book (book bands) which will be their weekly reading homework. These readings should be recorded in their homework diary, along with a note of any challenging vocabulary. Children should be heard read at home by an adult or older sibling at least five times a week for about 15 minutes each time.  They will also have a ‘reading for pleasure’ book from the library. This is a book of their choice and is designed to be read to them by an adult or read independently to encourage an enjoyment of reading.  Library books will be changed (when possible) on a Thursday.  For children who have completed reading all the reading practise books (final level – Pearl), they will become an independent reader and their books can be from the library or brought from home.   Reading books/ homework diaries should be in school every day and are changed when the child has finished their book as long as the homework diary has been signed by a parent/guardian.</vt:lpstr>
      <vt:lpstr>Handwriting – We encourage neat handwriting presentation to promote a sense of pride in their work which often leads to higher quality content. As children become competent at joined handwriting (from approximately Year 4 onwards), the teacher will encourage them to start writing in pen.   Children will experience reading and writing a range of different texts from stories to recounts to diaries to poems.  Children are encouraged to write more extensively as the year goes on. They are taught grammar and punctuation within the context of the wider writing they are learning.   Spelling – In Year 3, 4, 5 and 6, they learn and apply spelling rules, building upon their phonics knowledge from EYFS and KS1. Children are encouraged to become responsible for spelling words they find tricky by applying strategies they have learnt, correcting mistakes and making use of spelling resources such as word cards and dictionaries.   Children will receive daily spelling sessions, during which they will be encouraged to review, learn, practise and apply the spelling pattern for the week. They will be given a new spelling pattern by Mrs English on a Friday and will have a test the following Friday.  They will also bring home a spelling grid of the tricky words they need to know by the end of the year. </vt:lpstr>
      <vt:lpstr>At Bishop Perrin, mathematics is taught using a mastery approach so that the skills and knowledge needed are covered in depth and all individuals can succeed.  The whole class is taught together with practical resources and support chosen to scaffold or extend the children.  Individual learning needs are addressed through scaffolding, skilful questioning and rapid intervention. High quality feedback and addressing of misconceptions are covered through marking and teacher interaction.  There is lots of opportunity to practise inside and outside of the daily maths lesson to develop fluency and consolidate pupils’ learning.  Children are taught fluency in number which is applied in reasoning and problem solving contexts which are accessible to all.    Precise mathematical language and specific vocabulary is modelled and encouraged in children when talking with their peers, giving explanations and recording their ideas.</vt:lpstr>
      <vt:lpstr>As well as English and maths, children at Bishop Perrin Primary School participate in weekly lessons of art, computing, design and technology, Spanish, geography, history, music, PE, PSHE and science.   Our curriculum is designed to be taught through half-termly themes. Year 4 are currently studying Ancient Romans. The details for this and every theme are in the curriculum information sheet which is available on the learning page of the school website.</vt:lpstr>
      <vt:lpstr>Homework</vt:lpstr>
      <vt:lpstr>Behaviour</vt:lpstr>
      <vt:lpstr>PowerPoint Presentation</vt:lpstr>
      <vt:lpstr>Parent Volunteers</vt:lpstr>
      <vt:lpstr>Other Information</vt:lpstr>
      <vt:lpstr>Useful Sites to Support Learning</vt:lpstr>
    </vt:vector>
  </TitlesOfParts>
  <Company>Authorised Org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BISHOP PERRIN PRIMARY SCHOOL</dc:title>
  <dc:creator>RMacklearn</dc:creator>
  <cp:lastModifiedBy>Jo Sweeney</cp:lastModifiedBy>
  <cp:revision>64</cp:revision>
  <cp:lastPrinted>2020-09-28T11:38:02Z</cp:lastPrinted>
  <dcterms:created xsi:type="dcterms:W3CDTF">2020-09-22T11:26:01Z</dcterms:created>
  <dcterms:modified xsi:type="dcterms:W3CDTF">2025-09-11T15:16:55Z</dcterms:modified>
</cp:coreProperties>
</file>