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7" r:id="rId5"/>
    <p:sldId id="258" r:id="rId6"/>
    <p:sldId id="260" r:id="rId7"/>
    <p:sldId id="261" r:id="rId8"/>
    <p:sldId id="280" r:id="rId9"/>
    <p:sldId id="281" r:id="rId10"/>
    <p:sldId id="282" r:id="rId11"/>
    <p:sldId id="263" r:id="rId12"/>
    <p:sldId id="277" r:id="rId13"/>
    <p:sldId id="279" r:id="rId14"/>
    <p:sldId id="283" r:id="rId15"/>
    <p:sldId id="264" r:id="rId16"/>
    <p:sldId id="276" r:id="rId17"/>
    <p:sldId id="278"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2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410377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7238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7148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82995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5B0BDF-E99A-43CE-A6DB-00BBC7C48E44}" type="datetimeFigureOut">
              <a:rPr lang="en-GB" smtClean="0"/>
              <a:t>12/09/2025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72935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07107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5B0BDF-E99A-43CE-A6DB-00BBC7C48E44}" type="datetimeFigureOut">
              <a:rPr lang="en-GB" smtClean="0"/>
              <a:t>12/09/2025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9460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D5B0BDF-E99A-43CE-A6DB-00BBC7C48E44}" type="datetimeFigureOut">
              <a:rPr lang="en-GB" smtClean="0"/>
              <a:t>12/09/2025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124966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B0BDF-E99A-43CE-A6DB-00BBC7C48E44}" type="datetimeFigureOut">
              <a:rPr lang="en-GB" smtClean="0"/>
              <a:t>12/09/2025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14950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187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5B0BDF-E99A-43CE-A6DB-00BBC7C48E44}" type="datetimeFigureOut">
              <a:rPr lang="en-GB" smtClean="0"/>
              <a:t>12/09/2025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2A62A1-ECF6-4629-9A0C-AF8FF14FDC5E}" type="slidenum">
              <a:rPr lang="en-GB" smtClean="0"/>
              <a:t>‹#›</a:t>
            </a:fld>
            <a:endParaRPr lang="en-GB"/>
          </a:p>
        </p:txBody>
      </p:sp>
    </p:spTree>
    <p:extLst>
      <p:ext uri="{BB962C8B-B14F-4D97-AF65-F5344CB8AC3E}">
        <p14:creationId xmlns:p14="http://schemas.microsoft.com/office/powerpoint/2010/main" val="3488522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B0BDF-E99A-43CE-A6DB-00BBC7C48E44}" type="datetimeFigureOut">
              <a:rPr lang="en-GB" smtClean="0"/>
              <a:t>12/09/2025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62A1-ECF6-4629-9A0C-AF8FF14FDC5E}" type="slidenum">
              <a:rPr lang="en-GB" smtClean="0"/>
              <a:t>‹#›</a:t>
            </a:fld>
            <a:endParaRPr lang="en-GB"/>
          </a:p>
        </p:txBody>
      </p:sp>
    </p:spTree>
    <p:extLst>
      <p:ext uri="{BB962C8B-B14F-4D97-AF65-F5344CB8AC3E}">
        <p14:creationId xmlns:p14="http://schemas.microsoft.com/office/powerpoint/2010/main" val="40089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estbrook.urbansaints.org/campaign/westbroo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bishopperrin.richmond.sch.uk/parents/parent-forum"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purplemash.com/login/" TargetMode="External"/><Relationship Id="rId2" Type="http://schemas.openxmlformats.org/officeDocument/2006/relationships/hyperlink" Target="https://login.mathletics.com/"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www.thenational.academy/" TargetMode="External"/><Relationship Id="rId4" Type="http://schemas.openxmlformats.org/officeDocument/2006/relationships/hyperlink" Target="https://www.bbc.co.uk/bitesize/primar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bishopperrin.richmond.sch.uk/" TargetMode="External"/><Relationship Id="rId2" Type="http://schemas.openxmlformats.org/officeDocument/2006/relationships/hyperlink" Target="https://www.bishopperrin.richmond.sch.uk/ckfinder/userfiles/files/Bishop%20Perrin%20School%20Home%20School%20Agreement%20-%20February%202025(1).pdf"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ishopperrin.richmond.sch.uk/ckfinder/userfiles/files/Policies/Attendance%20Policy%20Feb%202023.pdf"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1" y="399010"/>
            <a:ext cx="11343860" cy="1805854"/>
          </a:xfrm>
          <a:solidFill>
            <a:schemeClr val="bg1"/>
          </a:solidFill>
          <a:ln w="57150">
            <a:solidFill>
              <a:schemeClr val="tx1"/>
            </a:solidFill>
          </a:ln>
        </p:spPr>
        <p:txBody>
          <a:bodyPr>
            <a:noAutofit/>
          </a:bodyPr>
          <a:lstStyle/>
          <a:p>
            <a:r>
              <a:rPr lang="en-GB" sz="6600" dirty="0"/>
              <a:t>BISHOP PERRIN PRIMARY SCHOOL</a:t>
            </a:r>
          </a:p>
        </p:txBody>
      </p:sp>
      <p:sp>
        <p:nvSpPr>
          <p:cNvPr id="3" name="Subtitle 2"/>
          <p:cNvSpPr>
            <a:spLocks noGrp="1"/>
          </p:cNvSpPr>
          <p:nvPr>
            <p:ph type="subTitle" idx="1"/>
          </p:nvPr>
        </p:nvSpPr>
        <p:spPr>
          <a:xfrm>
            <a:off x="424067" y="5063457"/>
            <a:ext cx="11343860" cy="1626667"/>
          </a:xfrm>
          <a:solidFill>
            <a:schemeClr val="bg1"/>
          </a:solidFill>
          <a:ln w="57150">
            <a:solidFill>
              <a:schemeClr val="tx1"/>
            </a:solidFill>
          </a:ln>
        </p:spPr>
        <p:txBody>
          <a:bodyPr>
            <a:noAutofit/>
          </a:bodyPr>
          <a:lstStyle/>
          <a:p>
            <a:r>
              <a:rPr lang="en-GB" sz="4800" dirty="0"/>
              <a:t>YEAR 5 PARENT INFORMATION MEETING</a:t>
            </a:r>
          </a:p>
          <a:p>
            <a:r>
              <a:rPr lang="en-GB" sz="4800" dirty="0"/>
              <a:t>September 2025</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1969" y="2345342"/>
            <a:ext cx="1567183" cy="1626667"/>
          </a:xfrm>
          <a:prstGeom prst="rect">
            <a:avLst/>
          </a:prstGeom>
          <a:ln w="28575">
            <a:solidFill>
              <a:schemeClr val="tx1"/>
            </a:solidFill>
          </a:ln>
        </p:spPr>
      </p:pic>
      <p:sp>
        <p:nvSpPr>
          <p:cNvPr id="5" name="Subtitle 2">
            <a:extLst>
              <a:ext uri="{FF2B5EF4-FFF2-40B4-BE49-F238E27FC236}">
                <a16:creationId xmlns:a16="http://schemas.microsoft.com/office/drawing/2014/main" id="{3A1E5F89-08C0-494E-A159-BEA9C330B27C}"/>
              </a:ext>
            </a:extLst>
          </p:cNvPr>
          <p:cNvSpPr txBox="1">
            <a:spLocks/>
          </p:cNvSpPr>
          <p:nvPr/>
        </p:nvSpPr>
        <p:spPr>
          <a:xfrm>
            <a:off x="424068" y="4135348"/>
            <a:ext cx="11343859" cy="681128"/>
          </a:xfrm>
          <a:prstGeom prst="rect">
            <a:avLst/>
          </a:prstGeom>
          <a:solidFill>
            <a:schemeClr val="bg1"/>
          </a:solidFill>
          <a:ln w="5715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000" i="1" dirty="0"/>
              <a:t>Celebrating learning together in faith, hope and love</a:t>
            </a:r>
          </a:p>
        </p:txBody>
      </p:sp>
    </p:spTree>
    <p:extLst>
      <p:ext uri="{BB962C8B-B14F-4D97-AF65-F5344CB8AC3E}">
        <p14:creationId xmlns:p14="http://schemas.microsoft.com/office/powerpoint/2010/main" val="3453811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1"/>
            <a:ext cx="10655531" cy="3076334"/>
          </a:xfrm>
          <a:solidFill>
            <a:schemeClr val="bg1"/>
          </a:solidFill>
          <a:ln w="38100">
            <a:solidFill>
              <a:schemeClr val="tx1"/>
            </a:solidFill>
          </a:ln>
        </p:spPr>
        <p:txBody>
          <a:bodyPr>
            <a:noAutofit/>
          </a:bodyPr>
          <a:lstStyle/>
          <a:p>
            <a:r>
              <a:rPr lang="en-GB" sz="2400" dirty="0"/>
              <a:t>As well as English and maths, children at Bishop Perrin Primary School participate in weekly lessons of art, computing, design and technology, French, geography, history, music, PE, PSHE and science. </a:t>
            </a:r>
            <a:br>
              <a:rPr lang="en-GB" sz="2400" dirty="0"/>
            </a:br>
            <a:br>
              <a:rPr lang="en-GB" sz="2400" dirty="0"/>
            </a:br>
            <a:r>
              <a:rPr lang="en-GB" sz="2400" dirty="0"/>
              <a:t>Our curriculum is designed to be taught through half-termly themes. Year</a:t>
            </a:r>
            <a:r>
              <a:rPr lang="en-GB" sz="2400" dirty="0">
                <a:solidFill>
                  <a:srgbClr val="FF0000"/>
                </a:solidFill>
              </a:rPr>
              <a:t> 5 </a:t>
            </a:r>
            <a:r>
              <a:rPr lang="en-GB" sz="2400" dirty="0"/>
              <a:t>are currently studying </a:t>
            </a:r>
            <a:r>
              <a:rPr lang="en-GB" sz="2400" dirty="0">
                <a:solidFill>
                  <a:srgbClr val="FF0000"/>
                </a:solidFill>
              </a:rPr>
              <a:t>Crime and Punishment</a:t>
            </a:r>
            <a:r>
              <a:rPr lang="en-GB" sz="2400" dirty="0"/>
              <a:t>. The details for this and every theme are in the curriculum information sheet which is available on the learning page of the school website.</a:t>
            </a:r>
            <a:endParaRPr lang="en-GB" sz="2400" dirty="0">
              <a:solidFill>
                <a:srgbClr val="FF0000"/>
              </a:solidFill>
            </a:endParaRP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Foundation Subjects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4724654"/>
            <a:ext cx="10655531" cy="1477328"/>
          </a:xfrm>
          <a:prstGeom prst="rect">
            <a:avLst/>
          </a:prstGeom>
          <a:solidFill>
            <a:schemeClr val="bg1"/>
          </a:solidFill>
          <a:ln w="38100">
            <a:solidFill>
              <a:schemeClr val="tx1"/>
            </a:solidFill>
          </a:ln>
        </p:spPr>
        <p:txBody>
          <a:bodyPr wrap="square" rtlCol="0">
            <a:spAutoFit/>
          </a:bodyPr>
          <a:lstStyle/>
          <a:p>
            <a:r>
              <a:rPr lang="en-GB" dirty="0"/>
              <a:t>Foundation subjects are so important for the children in ensuring that they receive a wide and balanced curriculum.  All foundation subjects will cover the objectives set for that term, in some cases combining learning objectives so that full coverage is achieved.</a:t>
            </a:r>
          </a:p>
          <a:p>
            <a:r>
              <a:rPr lang="en-GB" dirty="0"/>
              <a:t>Please support your child at home by encouraging them to research current topics and where possible, look at books linked to the current theme.</a:t>
            </a:r>
          </a:p>
        </p:txBody>
      </p:sp>
    </p:spTree>
    <p:extLst>
      <p:ext uri="{BB962C8B-B14F-4D97-AF65-F5344CB8AC3E}">
        <p14:creationId xmlns:p14="http://schemas.microsoft.com/office/powerpoint/2010/main" val="612206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Homework</a:t>
            </a:r>
          </a:p>
        </p:txBody>
      </p:sp>
      <p:sp>
        <p:nvSpPr>
          <p:cNvPr id="4" name="Rectangle 3"/>
          <p:cNvSpPr/>
          <p:nvPr/>
        </p:nvSpPr>
        <p:spPr>
          <a:xfrm>
            <a:off x="838200" y="1693361"/>
            <a:ext cx="10515600" cy="4893647"/>
          </a:xfrm>
          <a:prstGeom prst="rect">
            <a:avLst/>
          </a:prstGeom>
          <a:solidFill>
            <a:schemeClr val="bg1"/>
          </a:solidFill>
          <a:ln w="38100">
            <a:solidFill>
              <a:schemeClr val="tx1"/>
            </a:solidFill>
          </a:ln>
        </p:spPr>
        <p:txBody>
          <a:bodyPr wrap="square">
            <a:spAutoFit/>
          </a:bodyPr>
          <a:lstStyle/>
          <a:p>
            <a:r>
              <a:rPr lang="en-GB" sz="2400" dirty="0"/>
              <a:t>Homework is important in consolidating learning undertaken in school and extending children’s understanding.  Please ensure that your child completes any homework tasks set.</a:t>
            </a:r>
          </a:p>
          <a:p>
            <a:endParaRPr lang="en-GB" sz="2400" dirty="0"/>
          </a:p>
          <a:p>
            <a:endParaRPr lang="en-GB" sz="2400" dirty="0"/>
          </a:p>
          <a:p>
            <a:r>
              <a:rPr lang="en-GB" sz="2400" u="sng" dirty="0"/>
              <a:t>Year 5 Homework </a:t>
            </a:r>
          </a:p>
          <a:p>
            <a:r>
              <a:rPr lang="en-GB" sz="2400" dirty="0"/>
              <a:t>Weekly tasks will be </a:t>
            </a:r>
            <a:r>
              <a:rPr lang="en-GB" sz="2400" dirty="0">
                <a:solidFill>
                  <a:srgbClr val="FF0000"/>
                </a:solidFill>
              </a:rPr>
              <a:t>reading, mathletics, grammar, punctuation and spelling or comprehension </a:t>
            </a:r>
            <a:endParaRPr lang="en-GB" sz="2400" dirty="0"/>
          </a:p>
          <a:p>
            <a:r>
              <a:rPr lang="en-GB" sz="2400" dirty="0"/>
              <a:t>All homework is set on </a:t>
            </a:r>
            <a:r>
              <a:rPr lang="en-GB" sz="2400" dirty="0">
                <a:solidFill>
                  <a:srgbClr val="FF0000"/>
                </a:solidFill>
              </a:rPr>
              <a:t>Monday </a:t>
            </a:r>
            <a:r>
              <a:rPr lang="en-GB" sz="2400" dirty="0"/>
              <a:t>and handwriting books will be collected in on </a:t>
            </a:r>
            <a:r>
              <a:rPr lang="en-GB" sz="2400" dirty="0">
                <a:solidFill>
                  <a:srgbClr val="FF0000"/>
                </a:solidFill>
              </a:rPr>
              <a:t>Friday</a:t>
            </a:r>
            <a:r>
              <a:rPr lang="en-GB" sz="2400" dirty="0"/>
              <a:t>.</a:t>
            </a:r>
          </a:p>
          <a:p>
            <a:r>
              <a:rPr lang="en-GB" sz="2400" dirty="0"/>
              <a:t>A new reading practise book will be assigned on a Friday. Children should practise their reading at home by an adult or older sibling at least five times a week for about 5 - 10 minutes each time.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931997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Behaviour</a:t>
            </a:r>
          </a:p>
        </p:txBody>
      </p:sp>
      <p:sp>
        <p:nvSpPr>
          <p:cNvPr id="4" name="Rectangle 3"/>
          <p:cNvSpPr/>
          <p:nvPr/>
        </p:nvSpPr>
        <p:spPr>
          <a:xfrm>
            <a:off x="838200" y="1693361"/>
            <a:ext cx="10515600" cy="3970318"/>
          </a:xfrm>
          <a:prstGeom prst="rect">
            <a:avLst/>
          </a:prstGeom>
          <a:solidFill>
            <a:schemeClr val="bg1"/>
          </a:solidFill>
          <a:ln w="38100">
            <a:solidFill>
              <a:schemeClr val="tx1"/>
            </a:solidFill>
          </a:ln>
        </p:spPr>
        <p:txBody>
          <a:bodyPr wrap="square">
            <a:spAutoFit/>
          </a:bodyPr>
          <a:lstStyle/>
          <a:p>
            <a:r>
              <a:rPr lang="en-GB" i="1" dirty="0"/>
              <a:t>Children are expected to follow the Bishop Perrin 5 </a:t>
            </a:r>
            <a:r>
              <a:rPr lang="en-GB" i="1" dirty="0" err="1"/>
              <a:t>Bs</a:t>
            </a:r>
            <a:r>
              <a:rPr lang="en-GB" i="1" dirty="0"/>
              <a:t> at all times, this includes listening and not talking when an adult is talking and stopping their activity when asked. Children who consistently do not follow these expectations may lose part of their play or lunch time. Children who have not finished their work after ample opportunity may also be asked to stay in at lunch to complete it. </a:t>
            </a:r>
          </a:p>
          <a:p>
            <a:endParaRPr lang="en-GB" i="1" dirty="0"/>
          </a:p>
          <a:p>
            <a:r>
              <a:rPr lang="en-GB" i="1" dirty="0"/>
              <a:t>Children are encouraged to use the bathroom during registration, the Daily Mile, break time or lunch time. Children who are desperate for the toilet outside of these times will be allowed to go but this is limited to one child at a time. Children who are going to the toilet during lesson time are missing out on their learning and can be disruptive to the rest of the class so this is not encouraged. If children ask to go to the toilet close to a break time, they will be encouraged to remain in class and wait. If children are consistently using the toilet during lesson time and this is seen to be a way of avoiding their work, parents will be contacted. </a:t>
            </a:r>
          </a:p>
          <a:p>
            <a:endParaRPr lang="en-GB" i="1" dirty="0"/>
          </a:p>
          <a:p>
            <a:r>
              <a:rPr lang="en-GB" i="1" dirty="0"/>
              <a:t>If your child has a medical reason for needing to use the toilet more regularly, please let me know and they will always be allowed to go when they ask.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1815701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A3B0-0E31-437C-A35B-90CBA30E2F46}"/>
              </a:ext>
            </a:extLst>
          </p:cNvPr>
          <p:cNvSpPr>
            <a:spLocks noGrp="1"/>
          </p:cNvSpPr>
          <p:nvPr>
            <p:ph type="title"/>
          </p:nvPr>
        </p:nvSpPr>
        <p:spPr>
          <a:xfrm>
            <a:off x="586273" y="374457"/>
            <a:ext cx="11104984" cy="754548"/>
          </a:xfrm>
          <a:solidFill>
            <a:schemeClr val="bg1"/>
          </a:solidFill>
          <a:ln w="28575">
            <a:solidFill>
              <a:schemeClr val="tx1"/>
            </a:solidFill>
          </a:ln>
        </p:spPr>
        <p:txBody>
          <a:bodyPr>
            <a:normAutofit/>
          </a:bodyPr>
          <a:lstStyle/>
          <a:p>
            <a:pPr algn="ctr"/>
            <a:r>
              <a:rPr lang="en-GB" dirty="0"/>
              <a:t>Mobile phones in school</a:t>
            </a:r>
          </a:p>
        </p:txBody>
      </p:sp>
      <p:sp>
        <p:nvSpPr>
          <p:cNvPr id="4" name="TextBox 3">
            <a:extLst>
              <a:ext uri="{FF2B5EF4-FFF2-40B4-BE49-F238E27FC236}">
                <a16:creationId xmlns:a16="http://schemas.microsoft.com/office/drawing/2014/main" id="{DD868C95-2D6E-4414-A5C3-01B7ED6C86A7}"/>
              </a:ext>
            </a:extLst>
          </p:cNvPr>
          <p:cNvSpPr txBox="1"/>
          <p:nvPr/>
        </p:nvSpPr>
        <p:spPr>
          <a:xfrm>
            <a:off x="586273" y="1352187"/>
            <a:ext cx="11019453" cy="4946419"/>
          </a:xfrm>
          <a:prstGeom prst="rect">
            <a:avLst/>
          </a:prstGeom>
          <a:solidFill>
            <a:schemeClr val="bg1"/>
          </a:solidFill>
          <a:ln w="28575">
            <a:solidFill>
              <a:schemeClr val="tx1"/>
            </a:solidFill>
          </a:ln>
        </p:spPr>
        <p:txBody>
          <a:bodyPr wrap="square">
            <a:sp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Mobile phones and smart watches ar</a:t>
            </a:r>
            <a:r>
              <a:rPr lang="en-GB" b="1" dirty="0">
                <a:latin typeface="Calibri" panose="020F0502020204030204" pitchFamily="34" charset="0"/>
                <a:ea typeface="Calibri" panose="020F0502020204030204" pitchFamily="34" charset="0"/>
                <a:cs typeface="Times New Roman" panose="02020603050405020304" pitchFamily="18" charset="0"/>
              </a:rPr>
              <a:t>e not allowed in school.</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However, w</a:t>
            </a:r>
            <a:r>
              <a:rPr lang="en-GB" sz="1800" dirty="0">
                <a:effectLst/>
                <a:latin typeface="Calibri" panose="020F0502020204030204" pitchFamily="34" charset="0"/>
                <a:ea typeface="Calibri" panose="020F0502020204030204" pitchFamily="34" charset="0"/>
                <a:cs typeface="Times New Roman" panose="02020603050405020304" pitchFamily="18" charset="0"/>
              </a:rPr>
              <a:t>e understand that when children are walking to and from school, it is reassuring for them to have a mobile phone with them. Children on the walk to school / walk home register can bring a mobile phone to school but it is entirely at their own risk.</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a:t>
            </a:r>
            <a:r>
              <a:rPr lang="en-GB" b="1" dirty="0">
                <a:latin typeface="Calibri" panose="020F0502020204030204" pitchFamily="34" charset="0"/>
                <a:ea typeface="Calibri" panose="020F0502020204030204" pitchFamily="34" charset="0"/>
                <a:cs typeface="Times New Roman" panose="02020603050405020304" pitchFamily="18" charset="0"/>
              </a:rPr>
              <a:t>This must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not be a smartphone. </a:t>
            </a:r>
          </a:p>
          <a:p>
            <a:pPr>
              <a:lnSpc>
                <a:spcPct val="107000"/>
              </a:lnSpc>
              <a:spcAft>
                <a:spcPts val="800"/>
              </a:spcAft>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Phones must be turned off on arrival at school before the children go down the pathway into the school playground, and the phone must remain switched off and in the children’s bag in their locker for the rest of the day until the child has left the school premises. We should not see or hear these phones for the duration of the school day.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If children are found not to be adhering to these rules, the phone will be confiscated and parents will be asked to collect it at the end of the day. It is unlikely the child will be able to continue to bring their phone into school again if this happens. Phones are the children’s responsibility during the day and are to be kept in school bags in their locker.</a:t>
            </a: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T</a:t>
            </a:r>
            <a:r>
              <a:rPr lang="en-GB" sz="1800" dirty="0">
                <a:effectLst/>
                <a:latin typeface="Calibri" panose="020F0502020204030204" pitchFamily="34" charset="0"/>
                <a:ea typeface="Calibri" panose="020F0502020204030204" pitchFamily="34" charset="0"/>
                <a:cs typeface="Times New Roman" panose="02020603050405020304" pitchFamily="18" charset="0"/>
              </a:rPr>
              <a:t>his system has worke</a:t>
            </a:r>
            <a:r>
              <a:rPr lang="en-GB" dirty="0">
                <a:latin typeface="Calibri" panose="020F0502020204030204" pitchFamily="34" charset="0"/>
                <a:ea typeface="Calibri" panose="020F0502020204030204" pitchFamily="34" charset="0"/>
                <a:cs typeface="Times New Roman" panose="02020603050405020304" pitchFamily="18" charset="0"/>
              </a:rPr>
              <a:t>d for a number of years, </a:t>
            </a:r>
            <a:r>
              <a:rPr lang="en-GB" sz="1800" dirty="0">
                <a:effectLst/>
                <a:latin typeface="Calibri" panose="020F0502020204030204" pitchFamily="34" charset="0"/>
                <a:ea typeface="Calibri" panose="020F0502020204030204" pitchFamily="34" charset="0"/>
                <a:cs typeface="Times New Roman" panose="02020603050405020304" pitchFamily="18" charset="0"/>
              </a:rPr>
              <a:t> relying on the trust and responsibility we expect from the children to adhere to the rules and not take advantage of the privilege of being able to bring one to school.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school does not accept any responsibility for any damage or if a phone goes missing.</a:t>
            </a:r>
          </a:p>
        </p:txBody>
      </p:sp>
    </p:spTree>
    <p:extLst>
      <p:ext uri="{BB962C8B-B14F-4D97-AF65-F5344CB8AC3E}">
        <p14:creationId xmlns:p14="http://schemas.microsoft.com/office/powerpoint/2010/main" val="4203641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78100"/>
            <a:ext cx="10655531" cy="5136709"/>
          </a:xfrm>
          <a:solidFill>
            <a:schemeClr val="bg1"/>
          </a:solidFill>
          <a:ln w="38100">
            <a:solidFill>
              <a:schemeClr val="tx1"/>
            </a:solidFill>
          </a:ln>
        </p:spPr>
        <p:txBody>
          <a:bodyPr>
            <a:noAutofit/>
          </a:bodyPr>
          <a:lstStyle/>
          <a:p>
            <a:br>
              <a:rPr lang="en-GB" sz="2400" dirty="0"/>
            </a:br>
            <a:r>
              <a:rPr lang="en-GB" sz="2000" dirty="0"/>
              <a:t>Y5 visit to the Isle of Wight, May 2026</a:t>
            </a:r>
            <a:br>
              <a:rPr lang="en-GB" sz="2000" dirty="0"/>
            </a:br>
            <a:br>
              <a:rPr lang="en-GB" sz="2000" dirty="0"/>
            </a:br>
            <a:r>
              <a:rPr lang="en-GB" sz="2000" dirty="0"/>
              <a:t>The visit will be for 3 nights, Tuesday – Friday and will consist of a combination of visits to local areas of interest and outdoor pursuits- Dinosaur Isle (visit, talk &amp; field trip), Alum Bay glass and sweet demo, Needles Pleasure Cruise, Osborne House, Robin Hill Country Park and a disco!!</a:t>
            </a:r>
            <a:br>
              <a:rPr lang="en-GB" sz="2000" dirty="0"/>
            </a:br>
            <a:br>
              <a:rPr lang="en-GB" sz="2000" dirty="0"/>
            </a:br>
            <a:r>
              <a:rPr lang="en-GB" sz="2000" dirty="0"/>
              <a:t>We have been visiting the Westbrook Centre in the Isle of  Wight for many years and the children have thoroughly enjoyed it. You can find out more information about the centre by visiting their website: </a:t>
            </a:r>
            <a:r>
              <a:rPr lang="en-GB" sz="2000" dirty="0">
                <a:hlinkClick r:id="rId2"/>
              </a:rPr>
              <a:t>https://westbrook.urbansaints.org/campaign/westbrook</a:t>
            </a:r>
            <a:r>
              <a:rPr lang="en-GB" sz="2000" dirty="0"/>
              <a:t> </a:t>
            </a:r>
            <a:br>
              <a:rPr lang="en-GB" sz="2000" dirty="0"/>
            </a:br>
            <a:br>
              <a:rPr lang="en-GB" sz="2000" dirty="0"/>
            </a:br>
            <a:r>
              <a:rPr lang="en-GB" sz="2000" dirty="0"/>
              <a:t>You will have already received a letter about the school journey. The proposed date for the trip is 5</a:t>
            </a:r>
            <a:r>
              <a:rPr lang="en-GB" sz="2000" baseline="30000" dirty="0"/>
              <a:t>th</a:t>
            </a:r>
            <a:r>
              <a:rPr lang="en-GB" sz="2000" dirty="0"/>
              <a:t>-8</a:t>
            </a:r>
            <a:r>
              <a:rPr lang="en-GB" sz="2000" baseline="30000" dirty="0"/>
              <a:t>th</a:t>
            </a:r>
            <a:r>
              <a:rPr lang="en-GB" sz="2000" dirty="0"/>
              <a:t> May at a predicted cost of £465.  This cost is only an estimate at the moment and may change.  There will be an initial deposit of £52 due by 20</a:t>
            </a:r>
            <a:r>
              <a:rPr lang="en-GB" sz="2000" baseline="30000" dirty="0"/>
              <a:t>th</a:t>
            </a:r>
            <a:r>
              <a:rPr lang="en-GB" sz="2000" dirty="0"/>
              <a:t> September 2025.</a:t>
            </a:r>
            <a:br>
              <a:rPr lang="en-GB" sz="2000" dirty="0"/>
            </a:br>
            <a:br>
              <a:rPr lang="en-GB" sz="2000" dirty="0">
                <a:solidFill>
                  <a:srgbClr val="FF0000"/>
                </a:solidFill>
              </a:rPr>
            </a:br>
            <a:r>
              <a:rPr lang="en-GB" sz="1800" dirty="0"/>
              <a:t>Hardship: If you are in receipt of Free School Meals, Income Support or Job Seekers Allowance you may be eligible for assistance with the cost of this trip. </a:t>
            </a:r>
            <a:endParaRPr lang="en-GB" sz="2000" dirty="0"/>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Year 5 School Journey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Tree>
    <p:extLst>
      <p:ext uri="{BB962C8B-B14F-4D97-AF65-F5344CB8AC3E}">
        <p14:creationId xmlns:p14="http://schemas.microsoft.com/office/powerpoint/2010/main" val="171817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241068"/>
            <a:ext cx="10993582" cy="722013"/>
          </a:xfrm>
          <a:solidFill>
            <a:schemeClr val="bg1"/>
          </a:solidFill>
          <a:ln w="38100">
            <a:solidFill>
              <a:schemeClr val="tx1"/>
            </a:solidFill>
          </a:ln>
        </p:spPr>
        <p:txBody>
          <a:bodyPr>
            <a:normAutofit/>
          </a:bodyPr>
          <a:lstStyle/>
          <a:p>
            <a:pPr algn="ctr"/>
            <a:r>
              <a:rPr lang="en-GB" sz="4000" b="1" dirty="0"/>
              <a:t>Other Information</a:t>
            </a:r>
          </a:p>
        </p:txBody>
      </p:sp>
      <p:sp>
        <p:nvSpPr>
          <p:cNvPr id="3" name="Rectangle 2"/>
          <p:cNvSpPr/>
          <p:nvPr/>
        </p:nvSpPr>
        <p:spPr>
          <a:xfrm>
            <a:off x="332509" y="1164301"/>
            <a:ext cx="11471564" cy="4293483"/>
          </a:xfrm>
          <a:prstGeom prst="rect">
            <a:avLst/>
          </a:prstGeom>
          <a:solidFill>
            <a:schemeClr val="bg1"/>
          </a:solidFill>
          <a:ln w="38100">
            <a:solidFill>
              <a:schemeClr val="tx1"/>
            </a:solidFill>
          </a:ln>
        </p:spPr>
        <p:txBody>
          <a:bodyPr wrap="square">
            <a:spAutoFit/>
          </a:bodyPr>
          <a:lstStyle/>
          <a:p>
            <a:endParaRPr lang="en-GB" sz="1000" dirty="0"/>
          </a:p>
          <a:p>
            <a:r>
              <a:rPr lang="en-GB" sz="2000" dirty="0"/>
              <a:t>You are welcome to make appointments to talk to teachers to discuss any concerns.  The end of the school day is better as teachers are preparing for the school day and attending briefings in the morning.</a:t>
            </a:r>
          </a:p>
          <a:p>
            <a:endParaRPr lang="en-GB" sz="1100" dirty="0"/>
          </a:p>
          <a:p>
            <a:r>
              <a:rPr lang="en-GB" sz="2000" dirty="0"/>
              <a:t>Please ensure that you read the school newsletter every week as it contains all the vital information that you need.  The current and previous newsletters are also available on the school website.</a:t>
            </a:r>
          </a:p>
          <a:p>
            <a:endParaRPr lang="en-GB" sz="1100" dirty="0"/>
          </a:p>
          <a:p>
            <a:r>
              <a:rPr lang="en-GB" sz="2000" dirty="0"/>
              <a:t>We are always happy to welcome parent volunteers into school. Please let your child’s class teacher know if this is something you would be interested in doing.  </a:t>
            </a:r>
          </a:p>
          <a:p>
            <a:endParaRPr lang="en-GB" sz="1100" dirty="0"/>
          </a:p>
          <a:p>
            <a:r>
              <a:rPr lang="en-GB" sz="2000" dirty="0"/>
              <a:t>We are striving to encourage children to become more responsible for their belongings and independent – please support us in this by encouraging your child to dress/undress themselves, remember when they have a message for the teacher, carrying their own belongings and when to hand in homework.</a:t>
            </a:r>
          </a:p>
          <a:p>
            <a:endParaRPr lang="en-GB" sz="2000" dirty="0"/>
          </a:p>
          <a:p>
            <a:r>
              <a:rPr lang="en-GB" sz="2000" dirty="0"/>
              <a:t>Please ensure all items your child wears / brings to school has their name on. </a:t>
            </a:r>
          </a:p>
          <a:p>
            <a:endParaRPr lang="en-GB" sz="1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39056" y="134149"/>
            <a:ext cx="692995" cy="672186"/>
          </a:xfrm>
          <a:prstGeom prst="rect">
            <a:avLst/>
          </a:prstGeom>
          <a:ln w="28575">
            <a:solidFill>
              <a:schemeClr val="tx1"/>
            </a:solidFill>
          </a:ln>
        </p:spPr>
      </p:pic>
    </p:spTree>
    <p:extLst>
      <p:ext uri="{BB962C8B-B14F-4D97-AF65-F5344CB8AC3E}">
        <p14:creationId xmlns:p14="http://schemas.microsoft.com/office/powerpoint/2010/main" val="2670506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916" y="591151"/>
            <a:ext cx="11103322" cy="820597"/>
          </a:xfrm>
          <a:solidFill>
            <a:schemeClr val="bg1"/>
          </a:solidFill>
          <a:ln w="38100">
            <a:solidFill>
              <a:schemeClr val="tx1"/>
            </a:solidFill>
          </a:ln>
        </p:spPr>
        <p:txBody>
          <a:bodyPr/>
          <a:lstStyle/>
          <a:p>
            <a:pPr algn="ctr"/>
            <a:r>
              <a:rPr lang="en-GB" b="1" dirty="0"/>
              <a:t>Parent Volunteers</a:t>
            </a:r>
          </a:p>
        </p:txBody>
      </p:sp>
      <p:sp>
        <p:nvSpPr>
          <p:cNvPr id="4" name="Rectangle 3"/>
          <p:cNvSpPr/>
          <p:nvPr/>
        </p:nvSpPr>
        <p:spPr>
          <a:xfrm>
            <a:off x="620916" y="1827168"/>
            <a:ext cx="11188419" cy="4493538"/>
          </a:xfrm>
          <a:prstGeom prst="rect">
            <a:avLst/>
          </a:prstGeom>
          <a:solidFill>
            <a:schemeClr val="bg1"/>
          </a:solidFill>
          <a:ln w="38100">
            <a:solidFill>
              <a:schemeClr val="tx1"/>
            </a:solidFill>
          </a:ln>
        </p:spPr>
        <p:txBody>
          <a:bodyPr wrap="square">
            <a:spAutoFit/>
          </a:bodyPr>
          <a:lstStyle/>
          <a:p>
            <a:r>
              <a:rPr lang="en-GB" sz="2200" dirty="0"/>
              <a:t>Parent volunteers play a valuable role in supporting children with their learning and facilitating wider school experiences. We warmly welcome you to offer your support  in whichever way you can.</a:t>
            </a:r>
          </a:p>
          <a:p>
            <a:endParaRPr lang="en-GB" sz="2200" dirty="0"/>
          </a:p>
          <a:p>
            <a:r>
              <a:rPr lang="en-GB" sz="2200" b="1" dirty="0"/>
              <a:t>Some of the ways you can get involved in school life:</a:t>
            </a:r>
          </a:p>
          <a:p>
            <a:pPr marL="342900" indent="-342900">
              <a:buFont typeface="Arial" panose="020B0604020202020204" pitchFamily="34" charset="0"/>
              <a:buChar char="•"/>
            </a:pPr>
            <a:r>
              <a:rPr lang="en-GB" sz="2200" b="1" dirty="0"/>
              <a:t>Volunteer in class </a:t>
            </a:r>
            <a:r>
              <a:rPr lang="en-GB" sz="2200" dirty="0"/>
              <a:t>– please contact your child’s class teacher directly to discuss ways in which you can help and to arrange a suitable time to come in </a:t>
            </a:r>
          </a:p>
          <a:p>
            <a:pPr marL="342900" indent="-342900">
              <a:buFont typeface="Arial" panose="020B0604020202020204" pitchFamily="34" charset="0"/>
              <a:buChar char="•"/>
            </a:pPr>
            <a:r>
              <a:rPr lang="en-GB" sz="2200" dirty="0"/>
              <a:t>Contact the school office to volunteer as a </a:t>
            </a:r>
            <a:r>
              <a:rPr lang="en-GB" sz="2200" b="1" dirty="0"/>
              <a:t>weekly volunteer </a:t>
            </a:r>
            <a:r>
              <a:rPr lang="en-GB" sz="2200" dirty="0"/>
              <a:t>to help with children across KS2 with their reading or practising their times tables.</a:t>
            </a:r>
          </a:p>
          <a:p>
            <a:pPr marL="342900" indent="-342900">
              <a:buFont typeface="Arial" panose="020B0604020202020204" pitchFamily="34" charset="0"/>
              <a:buChar char="•"/>
            </a:pPr>
            <a:r>
              <a:rPr lang="en-GB" sz="2200" b="1" dirty="0"/>
              <a:t>Volunteer to help on a school visit. </a:t>
            </a:r>
            <a:r>
              <a:rPr lang="en-GB" sz="2200" dirty="0"/>
              <a:t>Some up-coming visits for Year 5 include The Royal Albert Hall on November 6th. Please let your child’s class teacher know if you would like to accompany the class on these visits.</a:t>
            </a:r>
          </a:p>
          <a:p>
            <a:pPr marL="342900" indent="-342900">
              <a:buFont typeface="Arial" panose="020B0604020202020204" pitchFamily="34" charset="0"/>
              <a:buChar char="•"/>
            </a:pPr>
            <a:r>
              <a:rPr lang="en-GB" sz="2200" dirty="0"/>
              <a:t>Volunteer to help to walk to church / library with your child’s class.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80619" y="131852"/>
            <a:ext cx="846000" cy="820597"/>
          </a:xfrm>
          <a:prstGeom prst="rect">
            <a:avLst/>
          </a:prstGeom>
          <a:ln w="28575">
            <a:solidFill>
              <a:schemeClr val="tx1"/>
            </a:solidFill>
          </a:ln>
        </p:spPr>
      </p:pic>
    </p:spTree>
    <p:extLst>
      <p:ext uri="{BB962C8B-B14F-4D97-AF65-F5344CB8AC3E}">
        <p14:creationId xmlns:p14="http://schemas.microsoft.com/office/powerpoint/2010/main" val="1908025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78" y="87147"/>
            <a:ext cx="11188419" cy="558982"/>
          </a:xfrm>
          <a:solidFill>
            <a:schemeClr val="bg1"/>
          </a:solidFill>
          <a:ln w="38100">
            <a:solidFill>
              <a:schemeClr val="tx1"/>
            </a:solidFill>
          </a:ln>
        </p:spPr>
        <p:txBody>
          <a:bodyPr>
            <a:noAutofit/>
          </a:bodyPr>
          <a:lstStyle/>
          <a:p>
            <a:pPr algn="ctr"/>
            <a:r>
              <a:rPr lang="en-GB" sz="4000" b="1" dirty="0"/>
              <a:t>Parent Representatives</a:t>
            </a:r>
          </a:p>
        </p:txBody>
      </p:sp>
      <p:sp>
        <p:nvSpPr>
          <p:cNvPr id="4" name="Rectangle 3"/>
          <p:cNvSpPr/>
          <p:nvPr/>
        </p:nvSpPr>
        <p:spPr>
          <a:xfrm>
            <a:off x="165378" y="778599"/>
            <a:ext cx="11861235" cy="400110"/>
          </a:xfrm>
          <a:prstGeom prst="rect">
            <a:avLst/>
          </a:prstGeom>
          <a:solidFill>
            <a:schemeClr val="bg1"/>
          </a:solidFill>
          <a:ln w="38100">
            <a:solidFill>
              <a:schemeClr val="tx1"/>
            </a:solidFill>
          </a:ln>
        </p:spPr>
        <p:txBody>
          <a:bodyPr wrap="square">
            <a:spAutoFit/>
          </a:bodyPr>
          <a:lstStyle/>
          <a:p>
            <a:r>
              <a:rPr lang="en-GB" sz="2000" dirty="0"/>
              <a:t>Parent Reps are an important part of school life. We have two different types of Parent Representatives.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13757" y="87147"/>
            <a:ext cx="712857" cy="691452"/>
          </a:xfrm>
          <a:prstGeom prst="rect">
            <a:avLst/>
          </a:prstGeom>
          <a:ln w="28575">
            <a:solidFill>
              <a:schemeClr val="tx1"/>
            </a:solidFill>
          </a:ln>
        </p:spPr>
      </p:pic>
      <p:sp>
        <p:nvSpPr>
          <p:cNvPr id="6" name="Rectangle 5">
            <a:extLst>
              <a:ext uri="{FF2B5EF4-FFF2-40B4-BE49-F238E27FC236}">
                <a16:creationId xmlns:a16="http://schemas.microsoft.com/office/drawing/2014/main" id="{7E73649A-44CB-474E-9BAC-B3230172CFC9}"/>
              </a:ext>
            </a:extLst>
          </p:cNvPr>
          <p:cNvSpPr/>
          <p:nvPr/>
        </p:nvSpPr>
        <p:spPr>
          <a:xfrm>
            <a:off x="165378" y="1311179"/>
            <a:ext cx="11861235" cy="2862322"/>
          </a:xfrm>
          <a:prstGeom prst="rect">
            <a:avLst/>
          </a:prstGeom>
          <a:solidFill>
            <a:schemeClr val="bg1"/>
          </a:solidFill>
          <a:ln w="38100">
            <a:solidFill>
              <a:schemeClr val="tx1"/>
            </a:solidFill>
          </a:ln>
        </p:spPr>
        <p:txBody>
          <a:bodyPr wrap="square">
            <a:spAutoFit/>
          </a:bodyPr>
          <a:lstStyle/>
          <a:p>
            <a:r>
              <a:rPr lang="en-GB" b="1" u="sng" dirty="0"/>
              <a:t>PARENT FORUM</a:t>
            </a:r>
          </a:p>
          <a:p>
            <a:r>
              <a:rPr lang="en-GB" dirty="0"/>
              <a:t>The Parent Forum is a means of providing an additional mechanism for parents and carers to provide ideas and make suggestions outside of the annual parent survey. The forum meets with the Headteacher once a term, with representatives from each class who present any matters arising on behalf of the parents in their child’s class. If you would like to be involved in the Parent Forum for 2025 – 26 we would love to hear from you, please talk to Miss </a:t>
            </a:r>
            <a:r>
              <a:rPr lang="en-GB" dirty="0" err="1"/>
              <a:t>Macklearn</a:t>
            </a:r>
            <a:r>
              <a:rPr lang="en-GB" dirty="0"/>
              <a:t>.</a:t>
            </a:r>
          </a:p>
          <a:p>
            <a:endParaRPr lang="en-GB" dirty="0"/>
          </a:p>
          <a:p>
            <a:r>
              <a:rPr lang="en-GB" dirty="0"/>
              <a:t>We are currently looking for a new Chair for the Parent Forum – if this is something you might be interested in, please talk to Miss </a:t>
            </a:r>
            <a:r>
              <a:rPr lang="en-GB" dirty="0" err="1"/>
              <a:t>Macklearn</a:t>
            </a:r>
            <a:r>
              <a:rPr lang="en-GB" dirty="0"/>
              <a:t>.</a:t>
            </a:r>
          </a:p>
          <a:p>
            <a:endParaRPr lang="en-GB" dirty="0"/>
          </a:p>
          <a:p>
            <a:r>
              <a:rPr lang="en-GB" dirty="0"/>
              <a:t>For more information about the Parent Forum, please see our </a:t>
            </a:r>
            <a:r>
              <a:rPr lang="en-GB" dirty="0">
                <a:hlinkClick r:id="rId3"/>
              </a:rPr>
              <a:t>school website</a:t>
            </a:r>
            <a:r>
              <a:rPr lang="en-GB" dirty="0"/>
              <a:t>. </a:t>
            </a:r>
          </a:p>
        </p:txBody>
      </p:sp>
      <p:sp>
        <p:nvSpPr>
          <p:cNvPr id="7" name="Rectangle 6">
            <a:extLst>
              <a:ext uri="{FF2B5EF4-FFF2-40B4-BE49-F238E27FC236}">
                <a16:creationId xmlns:a16="http://schemas.microsoft.com/office/drawing/2014/main" id="{5E34076B-37CD-487C-B365-598EFD696F57}"/>
              </a:ext>
            </a:extLst>
          </p:cNvPr>
          <p:cNvSpPr/>
          <p:nvPr/>
        </p:nvSpPr>
        <p:spPr>
          <a:xfrm>
            <a:off x="165378" y="4305971"/>
            <a:ext cx="11861235" cy="2308324"/>
          </a:xfrm>
          <a:prstGeom prst="rect">
            <a:avLst/>
          </a:prstGeom>
          <a:solidFill>
            <a:schemeClr val="bg1"/>
          </a:solidFill>
          <a:ln w="38100">
            <a:solidFill>
              <a:schemeClr val="tx1"/>
            </a:solidFill>
          </a:ln>
        </p:spPr>
        <p:txBody>
          <a:bodyPr wrap="square">
            <a:spAutoFit/>
          </a:bodyPr>
          <a:lstStyle/>
          <a:p>
            <a:r>
              <a:rPr lang="en-GB" b="1" u="sng" dirty="0"/>
              <a:t>SCHOOL ASSOCIATION</a:t>
            </a:r>
          </a:p>
          <a:p>
            <a:r>
              <a:rPr lang="en-GB" dirty="0"/>
              <a:t>The SA exists to provide closer links between home and school and it is an excellent way to bring staff, parents, carers and friends together socially in support of the school, working towards a common goal. </a:t>
            </a:r>
          </a:p>
          <a:p>
            <a:endParaRPr lang="en-GB" dirty="0"/>
          </a:p>
          <a:p>
            <a:r>
              <a:rPr lang="en-GB" dirty="0"/>
              <a:t>All parents and members of the school community are encouraged to get involved, even if they only have a small amount of time available. All families are automatically members of the SA when their child joins our school. Members have the right to attend and vote at General Meetings, to receive communications and updates regarding the Association's activities. If you are interested in being a volunteer for the SA, or being a class rep, please go along to the AGM which is usually held in October. </a:t>
            </a:r>
          </a:p>
        </p:txBody>
      </p:sp>
    </p:spTree>
    <p:extLst>
      <p:ext uri="{BB962C8B-B14F-4D97-AF65-F5344CB8AC3E}">
        <p14:creationId xmlns:p14="http://schemas.microsoft.com/office/powerpoint/2010/main" val="4265502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a:solidFill>
            <a:schemeClr val="bg1"/>
          </a:solidFill>
          <a:ln w="38100">
            <a:solidFill>
              <a:schemeClr val="tx1"/>
            </a:solidFill>
          </a:ln>
        </p:spPr>
        <p:txBody>
          <a:bodyPr/>
          <a:lstStyle/>
          <a:p>
            <a:pPr algn="ctr"/>
            <a:r>
              <a:rPr lang="en-GB" b="1" dirty="0"/>
              <a:t>Useful Sites to Support Learning</a:t>
            </a:r>
          </a:p>
        </p:txBody>
      </p:sp>
      <p:sp>
        <p:nvSpPr>
          <p:cNvPr id="4" name="Rectangle 3"/>
          <p:cNvSpPr/>
          <p:nvPr/>
        </p:nvSpPr>
        <p:spPr>
          <a:xfrm>
            <a:off x="838200" y="1693361"/>
            <a:ext cx="10515600" cy="1200329"/>
          </a:xfrm>
          <a:prstGeom prst="rect">
            <a:avLst/>
          </a:prstGeom>
          <a:solidFill>
            <a:schemeClr val="bg1"/>
          </a:solidFill>
          <a:ln w="38100">
            <a:solidFill>
              <a:schemeClr val="tx1"/>
            </a:solidFill>
          </a:ln>
        </p:spPr>
        <p:txBody>
          <a:bodyPr wrap="square">
            <a:spAutoFit/>
          </a:bodyPr>
          <a:lstStyle/>
          <a:p>
            <a:r>
              <a:rPr lang="en-GB">
                <a:hlinkClick r:id="rId2"/>
              </a:rPr>
              <a:t>https://login.mathletics.com/</a:t>
            </a:r>
            <a:endParaRPr lang="en-GB"/>
          </a:p>
          <a:p>
            <a:r>
              <a:rPr lang="en-GB">
                <a:hlinkClick r:id="rId3"/>
              </a:rPr>
              <a:t>https://www.purplemash.com/login/</a:t>
            </a:r>
            <a:endParaRPr lang="en-GB"/>
          </a:p>
          <a:p>
            <a:r>
              <a:rPr lang="en-GB">
                <a:hlinkClick r:id="rId4"/>
              </a:rPr>
              <a:t>https://www.bbc.co.uk/bitesize/primary</a:t>
            </a:r>
            <a:endParaRPr lang="en-GB"/>
          </a:p>
          <a:p>
            <a:r>
              <a:rPr lang="en-GB">
                <a:hlinkClick r:id="rId5"/>
              </a:rPr>
              <a:t>https://www.thenational.academy/</a:t>
            </a:r>
            <a:endParaRPr lang="en-GB" dirty="0"/>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089179" y="197676"/>
            <a:ext cx="846000" cy="820597"/>
          </a:xfrm>
          <a:prstGeom prst="rect">
            <a:avLst/>
          </a:prstGeom>
          <a:ln w="28575">
            <a:solidFill>
              <a:schemeClr val="tx1"/>
            </a:solidFill>
          </a:ln>
        </p:spPr>
      </p:pic>
    </p:spTree>
    <p:extLst>
      <p:ext uri="{BB962C8B-B14F-4D97-AF65-F5344CB8AC3E}">
        <p14:creationId xmlns:p14="http://schemas.microsoft.com/office/powerpoint/2010/main" val="2515620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90431" y="1055570"/>
            <a:ext cx="12011138" cy="1815882"/>
          </a:xfrm>
          <a:prstGeom prst="rect">
            <a:avLst/>
          </a:prstGeom>
          <a:solidFill>
            <a:schemeClr val="bg1"/>
          </a:solidFill>
          <a:ln w="38100">
            <a:solidFill>
              <a:schemeClr val="tx1"/>
            </a:solidFill>
          </a:ln>
        </p:spPr>
        <p:txBody>
          <a:bodyPr wrap="square">
            <a:spAutoFit/>
          </a:bodyPr>
          <a:lstStyle/>
          <a:p>
            <a:pPr algn="ctr"/>
            <a:r>
              <a:rPr lang="en-GB" sz="2700" dirty="0"/>
              <a:t>Our vision is that we will grow in the God-given virtues of “faith, hope and love” (1 Corinthians 13:13): having faith in God or being inspired by faith; having hope that we can work to change ourselves and the world for the better; and having love for others, reflecting God’s love for everyone. </a:t>
            </a:r>
          </a:p>
        </p:txBody>
      </p:sp>
      <p:sp>
        <p:nvSpPr>
          <p:cNvPr id="4" name="Rectangle 3">
            <a:extLst>
              <a:ext uri="{FF2B5EF4-FFF2-40B4-BE49-F238E27FC236}">
                <a16:creationId xmlns:a16="http://schemas.microsoft.com/office/drawing/2014/main" id="{0FA24E19-7ED3-46F5-81FC-AC3905F1279E}"/>
              </a:ext>
            </a:extLst>
          </p:cNvPr>
          <p:cNvSpPr/>
          <p:nvPr/>
        </p:nvSpPr>
        <p:spPr>
          <a:xfrm>
            <a:off x="651111" y="85812"/>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Vision</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1718" y="85812"/>
            <a:ext cx="879851" cy="913247"/>
          </a:xfrm>
          <a:prstGeom prst="rect">
            <a:avLst/>
          </a:prstGeom>
          <a:ln w="28575">
            <a:solidFill>
              <a:schemeClr val="tx1"/>
            </a:solidFill>
          </a:ln>
        </p:spPr>
      </p:pic>
      <p:sp>
        <p:nvSpPr>
          <p:cNvPr id="6" name="TextBox 5">
            <a:extLst>
              <a:ext uri="{FF2B5EF4-FFF2-40B4-BE49-F238E27FC236}">
                <a16:creationId xmlns:a16="http://schemas.microsoft.com/office/drawing/2014/main" id="{04B1C68E-657E-454B-9F77-A44DC95CA0E5}"/>
              </a:ext>
            </a:extLst>
          </p:cNvPr>
          <p:cNvSpPr txBox="1"/>
          <p:nvPr/>
        </p:nvSpPr>
        <p:spPr>
          <a:xfrm>
            <a:off x="90431" y="2986536"/>
            <a:ext cx="12011138" cy="3785652"/>
          </a:xfrm>
          <a:prstGeom prst="rect">
            <a:avLst/>
          </a:prstGeom>
          <a:solidFill>
            <a:schemeClr val="bg1"/>
          </a:solidFill>
        </p:spPr>
        <p:txBody>
          <a:bodyPr wrap="square">
            <a:spAutoFit/>
          </a:bodyPr>
          <a:lstStyle/>
          <a:p>
            <a:r>
              <a:rPr lang="en-GB" sz="1600" dirty="0"/>
              <a:t>Through our </a:t>
            </a:r>
            <a:r>
              <a:rPr lang="en-GB" sz="1600" b="1" i="1" dirty="0"/>
              <a:t>love</a:t>
            </a:r>
            <a:r>
              <a:rPr lang="en-GB" sz="1600" dirty="0"/>
              <a:t> for God, we know that we are all unique and special. We have</a:t>
            </a:r>
            <a:r>
              <a:rPr lang="en-GB" sz="1600" b="1" i="1" dirty="0"/>
              <a:t> love </a:t>
            </a:r>
            <a:r>
              <a:rPr lang="en-GB" sz="1600" dirty="0"/>
              <a:t>for ourselves and for one another, and under God’s guidance we demonstrate that</a:t>
            </a:r>
            <a:r>
              <a:rPr lang="en-GB" sz="1600" b="1" i="1" dirty="0"/>
              <a:t> love </a:t>
            </a:r>
            <a:r>
              <a:rPr lang="en-GB" sz="1600" dirty="0"/>
              <a:t>is an active behaviour. We create a sense of belonging for everyone in our school community; living well together and celebrating our diversity in a safe and supportive environment. We treat everyone with respect; encouraging kind, loving and inclusive behaviours. We</a:t>
            </a:r>
            <a:r>
              <a:rPr lang="en-GB" sz="1600" b="1" i="1" dirty="0"/>
              <a:t> love </a:t>
            </a:r>
            <a:r>
              <a:rPr lang="en-GB" sz="1600" dirty="0"/>
              <a:t>to learn through a rich and varied curriculum designed to develop enthusiastic and inquisitive learners in a culture in which everyone is encouraged to achieve their highest standards and have the confidence to face challenges.</a:t>
            </a:r>
          </a:p>
          <a:p>
            <a:endParaRPr lang="en-GB" sz="1600" dirty="0"/>
          </a:p>
          <a:p>
            <a:r>
              <a:rPr lang="en-GB" sz="1600" dirty="0"/>
              <a:t>We have </a:t>
            </a:r>
            <a:r>
              <a:rPr lang="en-GB" sz="1600" b="1" i="1" dirty="0"/>
              <a:t>faith</a:t>
            </a:r>
            <a:r>
              <a:rPr lang="en-GB" sz="1600" dirty="0"/>
              <a:t> in ourselves and one another. We have </a:t>
            </a:r>
            <a:r>
              <a:rPr lang="en-GB" sz="1600" b="1" i="1" dirty="0"/>
              <a:t>faith</a:t>
            </a:r>
            <a:r>
              <a:rPr lang="en-GB" sz="1600" dirty="0"/>
              <a:t> in God or are inspired by</a:t>
            </a:r>
            <a:r>
              <a:rPr lang="en-GB" sz="1600" b="1" i="1" dirty="0"/>
              <a:t> faith</a:t>
            </a:r>
            <a:r>
              <a:rPr lang="en-GB" sz="1600" dirty="0"/>
              <a:t>. We explore the Bible in collective worship and RE lessons and children are invited to consider what they can learn from this and how it may impact their daily lives. We develop an understanding and respect for people of all </a:t>
            </a:r>
            <a:r>
              <a:rPr lang="en-GB" sz="1600" b="1" i="1" dirty="0"/>
              <a:t>faiths</a:t>
            </a:r>
            <a:r>
              <a:rPr lang="en-GB" sz="1600" dirty="0"/>
              <a:t> and none and everyone is encouraged to grow in their</a:t>
            </a:r>
            <a:r>
              <a:rPr lang="en-GB" sz="1600" b="1" i="1" dirty="0"/>
              <a:t> faith</a:t>
            </a:r>
            <a:r>
              <a:rPr lang="en-GB" sz="1600" dirty="0"/>
              <a:t>.</a:t>
            </a:r>
          </a:p>
          <a:p>
            <a:endParaRPr lang="en-GB" sz="1600" dirty="0"/>
          </a:p>
          <a:p>
            <a:r>
              <a:rPr lang="en-GB" sz="1600" dirty="0"/>
              <a:t>We believe that through the love of God we have </a:t>
            </a:r>
            <a:r>
              <a:rPr lang="en-GB" sz="1600" b="1" i="1" dirty="0"/>
              <a:t>hope</a:t>
            </a:r>
            <a:r>
              <a:rPr lang="en-GB" sz="1600" dirty="0"/>
              <a:t> for the collective good of society. We work in partnership with each other, families and the wider community to achieve wellbeing and success for all. We endeavour to improve the world we live in through our charity work and service to the community. We believe that we can be the agents for change in the</a:t>
            </a:r>
            <a:r>
              <a:rPr lang="en-GB" sz="1600" b="1" i="1" dirty="0"/>
              <a:t> hope </a:t>
            </a:r>
            <a:r>
              <a:rPr lang="en-GB" sz="1600" dirty="0"/>
              <a:t>for a brighter future for ourselves and each other, and we encourage children to become responsible and independent global citizens. We develop an understanding of the Christian belief that we are part of a bigger existence beyond this world: that eternal life is </a:t>
            </a:r>
            <a:r>
              <a:rPr lang="en-GB" sz="1600" b="1" i="1" dirty="0"/>
              <a:t>hope</a:t>
            </a:r>
            <a:r>
              <a:rPr lang="en-GB" sz="1600" dirty="0"/>
              <a:t> for the future.</a:t>
            </a:r>
          </a:p>
        </p:txBody>
      </p:sp>
    </p:spTree>
    <p:extLst>
      <p:ext uri="{BB962C8B-B14F-4D97-AF65-F5344CB8AC3E}">
        <p14:creationId xmlns:p14="http://schemas.microsoft.com/office/powerpoint/2010/main" val="265526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DC4C3E9-C08F-4092-9D8C-0FED2D7D978B}"/>
              </a:ext>
            </a:extLst>
          </p:cNvPr>
          <p:cNvSpPr/>
          <p:nvPr/>
        </p:nvSpPr>
        <p:spPr>
          <a:xfrm>
            <a:off x="680696" y="1563902"/>
            <a:ext cx="10822190" cy="4832092"/>
          </a:xfrm>
          <a:prstGeom prst="rect">
            <a:avLst/>
          </a:prstGeom>
          <a:solidFill>
            <a:schemeClr val="bg1"/>
          </a:solidFill>
          <a:ln w="38100">
            <a:solidFill>
              <a:schemeClr val="tx1"/>
            </a:solidFill>
          </a:ln>
        </p:spPr>
        <p:txBody>
          <a:bodyPr wrap="square">
            <a:spAutoFit/>
          </a:bodyPr>
          <a:lstStyle/>
          <a:p>
            <a:pPr algn="ctr"/>
            <a:r>
              <a:rPr lang="en-GB" sz="2800" dirty="0"/>
              <a:t>Inspired by our local community and surroundings, our curriculum at Bishop Perrin School is designed to nurture life-long learners and provide opportunities for all to succeed in the modern world with confidence, creativity and curiosity. We endeavour to instil a love of learning using a range of exciting and inspiring books as a gateway to a wide range of subjects and cultural and social experiences. We aim to provide opportunities for all pupils to learn the knowledge, understanding and interpersonal skills necessary to be active, healthy, responsible participants in their community and the wider world, providing stable foundations for the next stage in their learning. Our curriculum is underpinned by our school’s spiritual values. </a:t>
            </a:r>
          </a:p>
        </p:txBody>
      </p:sp>
      <p:sp>
        <p:nvSpPr>
          <p:cNvPr id="4" name="Rectangle 3">
            <a:extLst>
              <a:ext uri="{FF2B5EF4-FFF2-40B4-BE49-F238E27FC236}">
                <a16:creationId xmlns:a16="http://schemas.microsoft.com/office/drawing/2014/main" id="{0FA24E19-7ED3-46F5-81FC-AC3905F1279E}"/>
              </a:ext>
            </a:extLst>
          </p:cNvPr>
          <p:cNvSpPr/>
          <p:nvPr/>
        </p:nvSpPr>
        <p:spPr>
          <a:xfrm>
            <a:off x="680696" y="459571"/>
            <a:ext cx="10881359" cy="830997"/>
          </a:xfrm>
          <a:prstGeom prst="rect">
            <a:avLst/>
          </a:prstGeom>
          <a:solidFill>
            <a:schemeClr val="bg1"/>
          </a:solidFill>
          <a:ln w="38100">
            <a:solidFill>
              <a:schemeClr val="tx1"/>
            </a:solidFill>
          </a:ln>
        </p:spPr>
        <p:txBody>
          <a:bodyPr wrap="square">
            <a:spAutoFit/>
          </a:bodyPr>
          <a:lstStyle/>
          <a:p>
            <a:pPr algn="ctr"/>
            <a:r>
              <a:rPr lang="en-GB" sz="4800" dirty="0"/>
              <a:t>Curriculum Statement</a:t>
            </a:r>
          </a:p>
        </p:txBody>
      </p:sp>
      <p:pic>
        <p:nvPicPr>
          <p:cNvPr id="3" name="Picture 2">
            <a:extLst>
              <a:ext uri="{FF2B5EF4-FFF2-40B4-BE49-F238E27FC236}">
                <a16:creationId xmlns:a16="http://schemas.microsoft.com/office/drawing/2014/main" id="{31CA2894-93BA-4438-90CD-876CC84735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129" y="186237"/>
            <a:ext cx="879851" cy="913247"/>
          </a:xfrm>
          <a:prstGeom prst="rect">
            <a:avLst/>
          </a:prstGeom>
          <a:ln w="28575">
            <a:solidFill>
              <a:schemeClr val="tx1"/>
            </a:solidFill>
          </a:ln>
        </p:spPr>
      </p:pic>
    </p:spTree>
    <p:extLst>
      <p:ext uri="{BB962C8B-B14F-4D97-AF65-F5344CB8AC3E}">
        <p14:creationId xmlns:p14="http://schemas.microsoft.com/office/powerpoint/2010/main" val="1384867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76" y="1810693"/>
            <a:ext cx="10515600" cy="4440478"/>
          </a:xfrm>
          <a:solidFill>
            <a:schemeClr val="bg1"/>
          </a:solidFill>
          <a:ln w="38100">
            <a:solidFill>
              <a:schemeClr val="tx1"/>
            </a:solidFill>
          </a:ln>
        </p:spPr>
        <p:txBody>
          <a:bodyPr>
            <a:noAutofit/>
          </a:bodyPr>
          <a:lstStyle/>
          <a:p>
            <a:pPr algn="ctr"/>
            <a:r>
              <a:rPr lang="en-GB" sz="2500" dirty="0"/>
              <a:t>We value the support from parents and the partnership between home and school which ensures that children are able to be the best they can during their time at Bishop Perrin School. This meeting is designed to assist your child and the smooth running and work of the school throughout this academic year, and supports our </a:t>
            </a:r>
            <a:r>
              <a:rPr lang="en-GB" sz="2500" dirty="0">
                <a:hlinkClick r:id="rId2"/>
              </a:rPr>
              <a:t>Home School Agreement</a:t>
            </a:r>
            <a:r>
              <a:rPr lang="en-GB" sz="2500" dirty="0"/>
              <a:t>.   </a:t>
            </a:r>
            <a:br>
              <a:rPr lang="en-GB" sz="2500" dirty="0"/>
            </a:br>
            <a:br>
              <a:rPr lang="en-GB" sz="2500" dirty="0"/>
            </a:br>
            <a:r>
              <a:rPr lang="en-GB" sz="2500" dirty="0"/>
              <a:t>Further information is available on our school website: </a:t>
            </a:r>
            <a:r>
              <a:rPr lang="en-GB" sz="2500" dirty="0">
                <a:hlinkClick r:id="rId3"/>
              </a:rPr>
              <a:t>www.bishopperrin.richmond.sch.uk</a:t>
            </a:r>
            <a:r>
              <a:rPr lang="en-GB" sz="2500" dirty="0"/>
              <a:t> </a:t>
            </a:r>
            <a:br>
              <a:rPr lang="en-GB" sz="2500" dirty="0"/>
            </a:br>
            <a:br>
              <a:rPr lang="en-GB" sz="2500" dirty="0">
                <a:solidFill>
                  <a:schemeClr val="accent1">
                    <a:lumMod val="75000"/>
                  </a:schemeClr>
                </a:solidFill>
              </a:rPr>
            </a:br>
            <a:br>
              <a:rPr lang="en-GB" sz="2500" dirty="0">
                <a:solidFill>
                  <a:schemeClr val="accent1">
                    <a:lumMod val="75000"/>
                  </a:schemeClr>
                </a:solidFill>
              </a:rPr>
            </a:br>
            <a:r>
              <a:rPr lang="en-GB" sz="2500" dirty="0"/>
              <a:t>Please follow us on our </a:t>
            </a:r>
            <a:r>
              <a:rPr lang="en-GB" sz="2500" dirty="0" err="1"/>
              <a:t>instagram</a:t>
            </a:r>
            <a:r>
              <a:rPr lang="en-GB" sz="2500" dirty="0"/>
              <a:t> account where you can keep up-to-date with the latest goings-on at school. Follow us on: @bishopperrinschool</a:t>
            </a:r>
            <a:br>
              <a:rPr lang="en-GB" sz="2500" dirty="0"/>
            </a:br>
            <a:endParaRPr lang="en-GB" sz="2500" dirty="0"/>
          </a:p>
        </p:txBody>
      </p:sp>
      <p:sp>
        <p:nvSpPr>
          <p:cNvPr id="5" name="TextBox 4">
            <a:extLst>
              <a:ext uri="{FF2B5EF4-FFF2-40B4-BE49-F238E27FC236}">
                <a16:creationId xmlns:a16="http://schemas.microsoft.com/office/drawing/2014/main" id="{5FB5C3A3-5EC0-4DE9-B1FA-6B3A29431803}"/>
              </a:ext>
            </a:extLst>
          </p:cNvPr>
          <p:cNvSpPr txBox="1"/>
          <p:nvPr/>
        </p:nvSpPr>
        <p:spPr>
          <a:xfrm>
            <a:off x="888075" y="572368"/>
            <a:ext cx="10582666" cy="646331"/>
          </a:xfrm>
          <a:prstGeom prst="rect">
            <a:avLst/>
          </a:prstGeom>
          <a:solidFill>
            <a:schemeClr val="bg1"/>
          </a:solidFill>
          <a:ln w="38100">
            <a:solidFill>
              <a:schemeClr val="tx1"/>
            </a:solidFill>
          </a:ln>
        </p:spPr>
        <p:txBody>
          <a:bodyPr wrap="square">
            <a:spAutoFit/>
          </a:bodyPr>
          <a:lstStyle/>
          <a:p>
            <a:pPr algn="ctr"/>
            <a:r>
              <a:rPr lang="en-GB" sz="3600" dirty="0"/>
              <a:t>Partnership between home and school</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06499" y="300411"/>
            <a:ext cx="879851" cy="913247"/>
          </a:xfrm>
          <a:prstGeom prst="rect">
            <a:avLst/>
          </a:prstGeom>
          <a:ln w="28575">
            <a:solidFill>
              <a:schemeClr val="tx1"/>
            </a:solidFill>
          </a:ln>
        </p:spPr>
      </p:pic>
    </p:spTree>
    <p:extLst>
      <p:ext uri="{BB962C8B-B14F-4D97-AF65-F5344CB8AC3E}">
        <p14:creationId xmlns:p14="http://schemas.microsoft.com/office/powerpoint/2010/main" val="143982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721" y="1156643"/>
            <a:ext cx="11778558" cy="5470493"/>
          </a:xfrm>
          <a:solidFill>
            <a:schemeClr val="bg1"/>
          </a:solidFill>
          <a:ln w="38100">
            <a:solidFill>
              <a:schemeClr val="tx1"/>
            </a:solidFill>
          </a:ln>
        </p:spPr>
        <p:txBody>
          <a:bodyPr>
            <a:noAutofit/>
          </a:bodyPr>
          <a:lstStyle/>
          <a:p>
            <a:r>
              <a:rPr lang="en-GB" sz="1600" b="1" u="sng" dirty="0">
                <a:hlinkClick r:id="rId2"/>
              </a:rPr>
              <a:t>Attendance</a:t>
            </a:r>
            <a:br>
              <a:rPr lang="en-GB" sz="1600" dirty="0"/>
            </a:br>
            <a:r>
              <a:rPr lang="en-GB" sz="1600" dirty="0"/>
              <a:t>Your child should be in school every day unless they are unwell.  The school must be informed of any absence.</a:t>
            </a:r>
            <a:br>
              <a:rPr lang="en-GB" sz="1600" dirty="0"/>
            </a:br>
            <a:br>
              <a:rPr lang="en-GB" sz="1600" dirty="0"/>
            </a:br>
            <a:r>
              <a:rPr lang="en-GB" sz="1600" dirty="0"/>
              <a:t>Holidays during term time are not permitted and are </a:t>
            </a:r>
            <a:r>
              <a:rPr lang="en-GB" sz="1600" b="1" dirty="0"/>
              <a:t>strongly discouraged</a:t>
            </a:r>
            <a:r>
              <a:rPr lang="en-GB" sz="1600" dirty="0"/>
              <a:t>. Whilst we understand the challenges facing families regarding cost of holidays, term-time holidays are very disruptive for children in school and result in a significant loss of learning. Term-time holidays will be recorded as an unauthorised absence and may be subject to a fine. </a:t>
            </a:r>
            <a:br>
              <a:rPr lang="en-GB" sz="1600" dirty="0"/>
            </a:br>
            <a:br>
              <a:rPr lang="en-GB" sz="1600" dirty="0"/>
            </a:br>
            <a:r>
              <a:rPr lang="en-GB" sz="1600" dirty="0"/>
              <a:t>Children are awarded certificates at the end of each term for excellent attendance – 98% or above with no unauthorised absences. </a:t>
            </a:r>
            <a:br>
              <a:rPr lang="en-GB" sz="1600" dirty="0"/>
            </a:br>
            <a:br>
              <a:rPr lang="en-GB" sz="1600" dirty="0"/>
            </a:br>
            <a:r>
              <a:rPr lang="en-GB" sz="1600" b="1" dirty="0"/>
              <a:t>Pick up at the end of the day</a:t>
            </a:r>
            <a:br>
              <a:rPr lang="en-GB" sz="1600" b="1" dirty="0"/>
            </a:br>
            <a:r>
              <a:rPr lang="en-GB" sz="1600" dirty="0"/>
              <a:t>Pick up time is at 3:15pm, from the playground. Please ensure we have written permission for any adults who you allow to pick your child up from school at the end of the day. If your child is to be collected by someone other than the adults you have already authorised, please inform the school in writing.</a:t>
            </a:r>
            <a:br>
              <a:rPr lang="en-GB" sz="1600" dirty="0"/>
            </a:br>
            <a:br>
              <a:rPr lang="en-GB" sz="1600" dirty="0"/>
            </a:br>
            <a:r>
              <a:rPr lang="en-GB" sz="1600" dirty="0"/>
              <a:t>We do not allow older siblings to pick up our younger children from school. For children in Year 3 and below, the person picking up must be 16 years or older.</a:t>
            </a:r>
            <a:br>
              <a:rPr lang="en-GB" sz="1600" dirty="0"/>
            </a:br>
            <a:br>
              <a:rPr lang="en-GB" sz="1600" dirty="0"/>
            </a:br>
            <a:r>
              <a:rPr lang="en-GB" sz="1600" b="1" u="sng" dirty="0"/>
              <a:t>Punctuality</a:t>
            </a:r>
            <a:br>
              <a:rPr lang="en-GB" sz="1600" dirty="0"/>
            </a:br>
            <a:r>
              <a:rPr lang="en-GB" sz="1600" dirty="0"/>
              <a:t>It is imperative that your child arrives at school on time to support a settled and smooth transition to the start of the school day. </a:t>
            </a:r>
            <a:br>
              <a:rPr lang="en-GB" sz="1600" dirty="0"/>
            </a:br>
            <a:br>
              <a:rPr lang="en-GB" sz="1600" dirty="0"/>
            </a:br>
            <a:r>
              <a:rPr lang="en-GB" sz="1600" dirty="0"/>
              <a:t>The front gate will be open from 8:30am until 8:40am. Your child is expected to arrive at school before the gate closes. </a:t>
            </a:r>
            <a:br>
              <a:rPr lang="en-GB" sz="1600" dirty="0"/>
            </a:br>
            <a:br>
              <a:rPr lang="en-GB" sz="1600" dirty="0"/>
            </a:br>
            <a:r>
              <a:rPr lang="en-GB" sz="1600" dirty="0"/>
              <a:t>If your child arrives after 8:40am, please bring them to the main entrance and sign them in using the electronic register.</a:t>
            </a:r>
            <a:endParaRPr lang="en-GB" sz="2800" dirty="0"/>
          </a:p>
        </p:txBody>
      </p:sp>
      <p:sp>
        <p:nvSpPr>
          <p:cNvPr id="5" name="TextBox 4">
            <a:extLst>
              <a:ext uri="{FF2B5EF4-FFF2-40B4-BE49-F238E27FC236}">
                <a16:creationId xmlns:a16="http://schemas.microsoft.com/office/drawing/2014/main" id="{BB64FBAD-1FA5-456C-AAAB-3F5A8B1C7FF0}"/>
              </a:ext>
            </a:extLst>
          </p:cNvPr>
          <p:cNvSpPr txBox="1"/>
          <p:nvPr/>
        </p:nvSpPr>
        <p:spPr>
          <a:xfrm>
            <a:off x="698269" y="127325"/>
            <a:ext cx="10623666" cy="769441"/>
          </a:xfrm>
          <a:prstGeom prst="rect">
            <a:avLst/>
          </a:prstGeom>
          <a:solidFill>
            <a:schemeClr val="bg1"/>
          </a:solidFill>
          <a:ln w="38100">
            <a:solidFill>
              <a:schemeClr val="tx1"/>
            </a:solidFill>
          </a:ln>
        </p:spPr>
        <p:txBody>
          <a:bodyPr wrap="square">
            <a:spAutoFit/>
          </a:bodyPr>
          <a:lstStyle/>
          <a:p>
            <a:pPr algn="ctr"/>
            <a:r>
              <a:rPr lang="en-GB" sz="4400" b="1" dirty="0"/>
              <a:t>Attendance and Punctuality</a:t>
            </a:r>
            <a:endParaRPr lang="en-GB" sz="44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82009" y="127325"/>
            <a:ext cx="879851" cy="913247"/>
          </a:xfrm>
          <a:prstGeom prst="rect">
            <a:avLst/>
          </a:prstGeom>
          <a:ln w="28575">
            <a:solidFill>
              <a:schemeClr val="tx1"/>
            </a:solidFill>
          </a:ln>
        </p:spPr>
      </p:pic>
    </p:spTree>
    <p:extLst>
      <p:ext uri="{BB962C8B-B14F-4D97-AF65-F5344CB8AC3E}">
        <p14:creationId xmlns:p14="http://schemas.microsoft.com/office/powerpoint/2010/main" val="3324242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02" y="1221683"/>
            <a:ext cx="11905307" cy="5495988"/>
          </a:xfrm>
          <a:solidFill>
            <a:schemeClr val="bg1"/>
          </a:solidFill>
          <a:ln w="38100">
            <a:solidFill>
              <a:schemeClr val="tx1"/>
            </a:solidFill>
          </a:ln>
        </p:spPr>
        <p:txBody>
          <a:bodyPr>
            <a:noAutofit/>
          </a:bodyPr>
          <a:lstStyle/>
          <a:p>
            <a:r>
              <a:rPr lang="en-GB" sz="1600" dirty="0"/>
              <a:t>Adherence to the school uniform policy is greatly appreciated in ensuring we maintain a smart and unified approach to school uniform.</a:t>
            </a:r>
            <a:br>
              <a:rPr lang="en-GB" sz="1600" dirty="0"/>
            </a:br>
            <a:br>
              <a:rPr lang="en-GB" sz="1600" dirty="0"/>
            </a:br>
            <a:r>
              <a:rPr lang="en-GB" sz="1600" dirty="0"/>
              <a:t>All children should be smartly dressed in the school uniform – the policy is available on the school website. Children are expected to wear school shoes, not trainers. </a:t>
            </a:r>
            <a:br>
              <a:rPr lang="en-GB" sz="1600" dirty="0"/>
            </a:br>
            <a:br>
              <a:rPr lang="en-GB" sz="1600" dirty="0"/>
            </a:br>
            <a:r>
              <a:rPr lang="en-GB" sz="1600" dirty="0"/>
              <a:t>All items must be clearly named.</a:t>
            </a:r>
            <a:br>
              <a:rPr lang="en-GB" sz="1600" dirty="0"/>
            </a:br>
            <a:br>
              <a:rPr lang="en-GB" sz="1600" dirty="0"/>
            </a:br>
            <a:r>
              <a:rPr lang="en-GB" sz="1600" b="1" u="sng" dirty="0"/>
              <a:t>PE Kit</a:t>
            </a:r>
            <a:br>
              <a:rPr lang="en-GB" sz="1600" dirty="0"/>
            </a:br>
            <a:r>
              <a:rPr lang="en-GB" sz="1600" dirty="0"/>
              <a:t>Please ensure that your child has their house t-shirt, PE jumper, tracksuits/shorts and/or black tracksuit trousers/top.  Pupils come in to school on PE days in their PE kit. Swimming kit – ideally black swim suit or swimming trunks. In Year 5 their PE days are on Monday and Wednesday. </a:t>
            </a:r>
            <a:br>
              <a:rPr lang="en-GB" sz="1600" dirty="0"/>
            </a:br>
            <a:br>
              <a:rPr lang="en-GB" sz="1600" dirty="0"/>
            </a:br>
            <a:r>
              <a:rPr lang="en-GB" sz="1600" b="1" u="sng" dirty="0"/>
              <a:t>Outer wear</a:t>
            </a:r>
            <a:br>
              <a:rPr lang="en-GB" sz="1600" dirty="0"/>
            </a:br>
            <a:r>
              <a:rPr lang="en-GB" sz="1600" dirty="0"/>
              <a:t>School fleece or a dark-coloured coat. Hats and scarves must be plain and dark in colour.</a:t>
            </a:r>
            <a:br>
              <a:rPr lang="en-GB" sz="1600" dirty="0"/>
            </a:br>
            <a:br>
              <a:rPr lang="en-GB" sz="1600" dirty="0"/>
            </a:br>
            <a:r>
              <a:rPr lang="en-GB" sz="1600" b="1" u="sng" dirty="0"/>
              <a:t>Accessories</a:t>
            </a:r>
            <a:br>
              <a:rPr lang="en-GB" sz="1600" dirty="0"/>
            </a:br>
            <a:r>
              <a:rPr lang="en-GB" sz="1600" dirty="0"/>
              <a:t>Jewellery is not permitted, except for a simple pair of stud earrings for children who have pierced ears, and a wrist watch. Fit bits are permitted, but no other smart watch devices in-line with our online safety policy. Mobile phones are not permitted in school for children in Years R - 4. </a:t>
            </a:r>
            <a:br>
              <a:rPr lang="en-GB" sz="1600" dirty="0"/>
            </a:br>
            <a:br>
              <a:rPr lang="en-GB" sz="1600" dirty="0"/>
            </a:br>
            <a:r>
              <a:rPr lang="en-GB" sz="1600" b="1" u="sng" dirty="0"/>
              <a:t>Water bottles</a:t>
            </a:r>
            <a:br>
              <a:rPr lang="en-GB" sz="1600" dirty="0"/>
            </a:br>
            <a:r>
              <a:rPr lang="en-GB" sz="1600" dirty="0"/>
              <a:t>Children are encouraged to bring a small, plastic water bottle into school. Only water is permitted for drinking in school. Please do not send metal water bottles or over-sized / expensive water bottles. Water bottles MUST be named. This is not just to help identify who the bottle belongs to, but is also a strategy for managing risk involving food allergies.</a:t>
            </a:r>
          </a:p>
        </p:txBody>
      </p:sp>
      <p:sp>
        <p:nvSpPr>
          <p:cNvPr id="3" name="Rectangle 2"/>
          <p:cNvSpPr/>
          <p:nvPr/>
        </p:nvSpPr>
        <p:spPr>
          <a:xfrm>
            <a:off x="680694" y="227032"/>
            <a:ext cx="10881359" cy="830997"/>
          </a:xfrm>
          <a:prstGeom prst="rect">
            <a:avLst/>
          </a:prstGeom>
          <a:solidFill>
            <a:schemeClr val="bg1"/>
          </a:solidFill>
          <a:ln w="38100">
            <a:solidFill>
              <a:schemeClr val="tx1"/>
            </a:solidFill>
          </a:ln>
        </p:spPr>
        <p:txBody>
          <a:bodyPr wrap="square">
            <a:spAutoFit/>
          </a:bodyPr>
          <a:lstStyle/>
          <a:p>
            <a:pPr algn="ctr"/>
            <a:r>
              <a:rPr lang="en-GB" sz="4800" dirty="0"/>
              <a:t>School Uniform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88306" y="63378"/>
            <a:ext cx="846000" cy="820597"/>
          </a:xfrm>
          <a:prstGeom prst="rect">
            <a:avLst/>
          </a:prstGeom>
          <a:ln w="28575">
            <a:solidFill>
              <a:schemeClr val="tx1"/>
            </a:solidFill>
          </a:ln>
        </p:spPr>
      </p:pic>
    </p:spTree>
    <p:extLst>
      <p:ext uri="{BB962C8B-B14F-4D97-AF65-F5344CB8AC3E}">
        <p14:creationId xmlns:p14="http://schemas.microsoft.com/office/powerpoint/2010/main" val="266349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3" y="1321725"/>
            <a:ext cx="11163992" cy="3311557"/>
          </a:xfrm>
          <a:solidFill>
            <a:schemeClr val="bg1"/>
          </a:solidFill>
          <a:ln w="38100">
            <a:solidFill>
              <a:schemeClr val="tx1"/>
            </a:solidFill>
          </a:ln>
        </p:spPr>
        <p:txBody>
          <a:bodyPr>
            <a:noAutofit/>
          </a:bodyPr>
          <a:lstStyle/>
          <a:p>
            <a:r>
              <a:rPr lang="en-GB" sz="1600" dirty="0"/>
              <a:t>Teachers regularly assess children’s reading to ensure that they are reading at the correct level. </a:t>
            </a:r>
            <a:br>
              <a:rPr lang="en-GB" sz="1600" dirty="0"/>
            </a:br>
            <a:br>
              <a:rPr lang="en-GB" sz="1600" dirty="0"/>
            </a:br>
            <a:r>
              <a:rPr lang="en-GB" sz="1600" dirty="0"/>
              <a:t>Children will bring home their </a:t>
            </a:r>
            <a:r>
              <a:rPr lang="en-GB" sz="1600" b="1" dirty="0"/>
              <a:t>reading practise book </a:t>
            </a:r>
            <a:r>
              <a:rPr lang="en-GB" sz="1600" dirty="0"/>
              <a:t>(book bands) which will be their weekly reading homework. These readings should be recorded in their homework diary, along with a note of any challenging vocabulary. Children should be heard read at home by an adult or older sibling at least five times a week for about </a:t>
            </a:r>
            <a:r>
              <a:rPr lang="en-GB" sz="1600" dirty="0">
                <a:solidFill>
                  <a:srgbClr val="FF0000"/>
                </a:solidFill>
              </a:rPr>
              <a:t>15  </a:t>
            </a:r>
            <a:r>
              <a:rPr lang="en-GB" sz="1600" dirty="0"/>
              <a:t>minutes each time.</a:t>
            </a:r>
            <a:br>
              <a:rPr lang="en-GB" sz="1600" dirty="0"/>
            </a:br>
            <a:br>
              <a:rPr lang="en-GB" sz="1600" dirty="0"/>
            </a:br>
            <a:r>
              <a:rPr lang="en-GB" sz="1600" dirty="0"/>
              <a:t>They will also have a </a:t>
            </a:r>
            <a:r>
              <a:rPr lang="en-GB" sz="1600" b="1" dirty="0"/>
              <a:t>‘reading for pleasure’ book </a:t>
            </a:r>
            <a:r>
              <a:rPr lang="en-GB" sz="1600" dirty="0"/>
              <a:t>from the library. This is a book of their choice and is designed to be read to them by an adult or read independently to encourage an enjoyment of reading.</a:t>
            </a:r>
            <a:br>
              <a:rPr lang="en-GB" sz="1600" dirty="0"/>
            </a:br>
            <a:br>
              <a:rPr lang="en-GB" sz="1600" dirty="0"/>
            </a:br>
            <a:r>
              <a:rPr lang="en-GB" sz="1600" dirty="0"/>
              <a:t>For children who have completed reading all the reading practise books (final level – Pearl), they will become an independent reader and their books can be from the library or brought from home. </a:t>
            </a:r>
            <a:br>
              <a:rPr lang="en-GB" sz="1600" dirty="0"/>
            </a:br>
            <a:br>
              <a:rPr lang="en-GB" sz="1600" dirty="0"/>
            </a:br>
            <a:r>
              <a:rPr lang="en-GB" sz="1600" dirty="0"/>
              <a:t>Reading books/ homework diaries should be in school every day and are changed when the child has finished their book as long as the homework diary has been signed by a parent/guardian.</a:t>
            </a:r>
            <a:endParaRPr lang="en-GB" sz="2000" dirty="0"/>
          </a:p>
        </p:txBody>
      </p:sp>
      <p:sp>
        <p:nvSpPr>
          <p:cNvPr id="3" name="Rectangle 2"/>
          <p:cNvSpPr/>
          <p:nvPr/>
        </p:nvSpPr>
        <p:spPr>
          <a:xfrm>
            <a:off x="556953" y="426319"/>
            <a:ext cx="11163992" cy="769441"/>
          </a:xfrm>
          <a:prstGeom prst="rect">
            <a:avLst/>
          </a:prstGeom>
          <a:solidFill>
            <a:schemeClr val="bg1"/>
          </a:solidFill>
          <a:ln w="38100">
            <a:solidFill>
              <a:schemeClr val="tx1"/>
            </a:solidFill>
          </a:ln>
        </p:spPr>
        <p:txBody>
          <a:bodyPr wrap="square">
            <a:spAutoFit/>
          </a:bodyPr>
          <a:lstStyle/>
          <a:p>
            <a:pPr algn="ctr"/>
            <a:r>
              <a:rPr lang="en-GB" sz="4400" dirty="0"/>
              <a:t>Reading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556953" y="4759247"/>
            <a:ext cx="11163992" cy="1384995"/>
          </a:xfrm>
          <a:prstGeom prst="rect">
            <a:avLst/>
          </a:prstGeom>
          <a:solidFill>
            <a:schemeClr val="bg1"/>
          </a:solidFill>
          <a:ln w="38100">
            <a:solidFill>
              <a:schemeClr val="tx1"/>
            </a:solidFill>
          </a:ln>
        </p:spPr>
        <p:txBody>
          <a:bodyPr wrap="square" rtlCol="0">
            <a:spAutoFit/>
          </a:bodyPr>
          <a:lstStyle/>
          <a:p>
            <a:r>
              <a:rPr lang="en-GB" sz="1400" dirty="0"/>
              <a:t>For this half term, we are reading The Highwayman and Dr Jekyll and Mr Hyde.</a:t>
            </a:r>
          </a:p>
          <a:p>
            <a:r>
              <a:rPr lang="en-GB" sz="1400" dirty="0"/>
              <a:t>We have started our work with a series of reading lessons, where children are learning how to retrieve information from the text, support their ideas with evidence from the text and use their inference skills.</a:t>
            </a:r>
          </a:p>
          <a:p>
            <a:r>
              <a:rPr lang="en-GB" sz="1400" dirty="0"/>
              <a:t>The children read to the class teacher and teaching assistant three - four a week during Guided Reading.</a:t>
            </a:r>
          </a:p>
          <a:p>
            <a:r>
              <a:rPr lang="en-GB" sz="1400" dirty="0"/>
              <a:t>We are aware that due to the recent events, some children may need some extra support with their reading so we are making sure that those children read more often. As a parent, it is crucial that you encourage them to read every day when possible.</a:t>
            </a:r>
          </a:p>
        </p:txBody>
      </p:sp>
    </p:spTree>
    <p:extLst>
      <p:ext uri="{BB962C8B-B14F-4D97-AF65-F5344CB8AC3E}">
        <p14:creationId xmlns:p14="http://schemas.microsoft.com/office/powerpoint/2010/main" val="2225035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074165"/>
            <a:ext cx="10655531" cy="4154539"/>
          </a:xfrm>
          <a:solidFill>
            <a:schemeClr val="bg1"/>
          </a:solidFill>
          <a:ln w="38100">
            <a:solidFill>
              <a:schemeClr val="tx1"/>
            </a:solidFill>
          </a:ln>
        </p:spPr>
        <p:txBody>
          <a:bodyPr>
            <a:noAutofit/>
          </a:bodyPr>
          <a:lstStyle/>
          <a:p>
            <a:r>
              <a:rPr lang="en-GB" sz="1600" dirty="0"/>
              <a:t>Handwriting – We encourage neat handwriting presentation to promote a sense of pride in their work which often leads to higher quality content. As children become competent at joined handwriting, the teacher will encourage them to start writing in pen. </a:t>
            </a:r>
            <a:br>
              <a:rPr lang="en-GB" sz="1600" dirty="0"/>
            </a:br>
            <a:br>
              <a:rPr lang="en-GB" sz="1600" dirty="0"/>
            </a:br>
            <a:r>
              <a:rPr lang="en-GB" sz="1600" dirty="0"/>
              <a:t>Children will experience reading and writing a range of different texts from stories to recounts to diaries to poems.</a:t>
            </a:r>
            <a:br>
              <a:rPr lang="en-GB" sz="1600" dirty="0"/>
            </a:br>
            <a:br>
              <a:rPr lang="en-GB" sz="1600" dirty="0"/>
            </a:br>
            <a:r>
              <a:rPr lang="en-GB" sz="1600" dirty="0"/>
              <a:t>Children are encouraged to write more extensively as the year goes on. They are taught grammar and punctuation within the context of the wider writing they are learning. </a:t>
            </a:r>
            <a:br>
              <a:rPr lang="en-GB" sz="1600" dirty="0"/>
            </a:br>
            <a:br>
              <a:rPr lang="en-GB" sz="1600" dirty="0"/>
            </a:br>
            <a:r>
              <a:rPr lang="en-GB" sz="1600" dirty="0"/>
              <a:t>Spelling – In Year 3, 4, 5 and 6, they learn and apply spelling rules, building upon their phonics knowledge from EYFS and KS1. Children are encouraged to become responsible for spelling words they find tricky by applying strategies they have learnt, correcting mistakes and making use of spelling resources such as word cards and dictionaries. </a:t>
            </a:r>
            <a:br>
              <a:rPr lang="en-GB" sz="1600" dirty="0"/>
            </a:br>
            <a:br>
              <a:rPr lang="en-GB" sz="1600" dirty="0"/>
            </a:br>
            <a:r>
              <a:rPr lang="en-GB" sz="1600" dirty="0"/>
              <a:t>We do not send home lists of spelling words to learn for a test. Instead, children will receive daily spelling sessions, during which they will be encouraged to review, learn, practise and apply the spelling pattern for the week. They will continue to be assessed regularly, but this will take a different format to a spelling test. </a:t>
            </a:r>
            <a:br>
              <a:rPr lang="en-GB" sz="1600" dirty="0"/>
            </a:br>
            <a:endParaRPr lang="en-GB" sz="1600" dirty="0"/>
          </a:p>
        </p:txBody>
      </p:sp>
      <p:sp>
        <p:nvSpPr>
          <p:cNvPr id="3" name="Rectangle 2"/>
          <p:cNvSpPr/>
          <p:nvPr/>
        </p:nvSpPr>
        <p:spPr>
          <a:xfrm>
            <a:off x="689956" y="191224"/>
            <a:ext cx="10655531" cy="769441"/>
          </a:xfrm>
          <a:prstGeom prst="rect">
            <a:avLst/>
          </a:prstGeom>
          <a:solidFill>
            <a:schemeClr val="bg1"/>
          </a:solidFill>
          <a:ln w="38100">
            <a:solidFill>
              <a:schemeClr val="tx1"/>
            </a:solidFill>
          </a:ln>
        </p:spPr>
        <p:txBody>
          <a:bodyPr wrap="square">
            <a:spAutoFit/>
          </a:bodyPr>
          <a:lstStyle/>
          <a:p>
            <a:pPr algn="ctr"/>
            <a:r>
              <a:rPr lang="en-GB" sz="4400" dirty="0"/>
              <a:t>Writing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6" y="5411585"/>
            <a:ext cx="10655531" cy="923330"/>
          </a:xfrm>
          <a:prstGeom prst="rect">
            <a:avLst/>
          </a:prstGeom>
          <a:solidFill>
            <a:schemeClr val="bg1"/>
          </a:solidFill>
          <a:ln w="38100">
            <a:solidFill>
              <a:schemeClr val="tx1"/>
            </a:solidFill>
          </a:ln>
        </p:spPr>
        <p:txBody>
          <a:bodyPr wrap="square" rtlCol="0">
            <a:spAutoFit/>
          </a:bodyPr>
          <a:lstStyle/>
          <a:p>
            <a:r>
              <a:rPr lang="en-GB" dirty="0"/>
              <a:t>The children have undertaken some writing tasks based on </a:t>
            </a:r>
            <a:r>
              <a:rPr lang="en-GB" dirty="0">
                <a:solidFill>
                  <a:srgbClr val="FF0000"/>
                </a:solidFill>
              </a:rPr>
              <a:t>The Highwayman</a:t>
            </a:r>
            <a:r>
              <a:rPr lang="en-GB" dirty="0"/>
              <a:t>.  Some gaps in knowledge of grammar and punctuation have become clear and these are being addressed in lessons.  Our expectations are that your child will make their expected progress in writing by the end of the year.</a:t>
            </a:r>
          </a:p>
        </p:txBody>
      </p:sp>
    </p:spTree>
    <p:extLst>
      <p:ext uri="{BB962C8B-B14F-4D97-AF65-F5344CB8AC3E}">
        <p14:creationId xmlns:p14="http://schemas.microsoft.com/office/powerpoint/2010/main" val="4159180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956" y="1342237"/>
            <a:ext cx="10655531" cy="3117691"/>
          </a:xfrm>
          <a:solidFill>
            <a:schemeClr val="bg1"/>
          </a:solidFill>
          <a:ln w="38100">
            <a:solidFill>
              <a:schemeClr val="tx1"/>
            </a:solidFill>
          </a:ln>
        </p:spPr>
        <p:txBody>
          <a:bodyPr>
            <a:noAutofit/>
          </a:bodyPr>
          <a:lstStyle/>
          <a:p>
            <a:r>
              <a:rPr lang="en-GB" sz="1800" dirty="0">
                <a:latin typeface="+mn-lt"/>
                <a:ea typeface="+mn-ea"/>
                <a:cs typeface="+mn-cs"/>
              </a:rPr>
              <a:t>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a:t>
            </a:r>
            <a:br>
              <a:rPr lang="en-GB" sz="1800" dirty="0">
                <a:latin typeface="+mn-lt"/>
                <a:ea typeface="+mn-ea"/>
                <a:cs typeface="+mn-cs"/>
              </a:rPr>
            </a:br>
            <a:r>
              <a:rPr lang="en-GB" sz="1800" dirty="0">
                <a:latin typeface="+mn-lt"/>
                <a:ea typeface="+mn-ea"/>
                <a:cs typeface="+mn-cs"/>
              </a:rPr>
              <a:t>High quality feedback and addressing of misconceptions are covered through marking and teacher interaction.</a:t>
            </a:r>
            <a:br>
              <a:rPr lang="en-GB" sz="1800" dirty="0">
                <a:latin typeface="+mn-lt"/>
                <a:ea typeface="+mn-ea"/>
                <a:cs typeface="+mn-cs"/>
              </a:rPr>
            </a:br>
            <a:br>
              <a:rPr lang="en-GB" sz="1800" dirty="0">
                <a:latin typeface="+mn-lt"/>
                <a:ea typeface="+mn-ea"/>
                <a:cs typeface="+mn-cs"/>
              </a:rPr>
            </a:br>
            <a:r>
              <a:rPr lang="en-GB" sz="1800" dirty="0">
                <a:latin typeface="+mn-lt"/>
                <a:ea typeface="+mn-ea"/>
                <a:cs typeface="+mn-cs"/>
              </a:rPr>
              <a:t>There is lots of opportunity to practise inside and outside of the daily maths lesson to develop fluency and consolidate pupils’ learning.  Children are taught fluency in number which is applied in reasoning and problem solving contexts which are accessible to all.  </a:t>
            </a:r>
            <a:br>
              <a:rPr lang="en-GB" sz="1800" dirty="0">
                <a:latin typeface="+mn-lt"/>
                <a:ea typeface="+mn-ea"/>
                <a:cs typeface="+mn-cs"/>
              </a:rPr>
            </a:br>
            <a:br>
              <a:rPr lang="en-GB" sz="1800" dirty="0">
                <a:latin typeface="+mn-lt"/>
                <a:ea typeface="+mn-ea"/>
                <a:cs typeface="+mn-cs"/>
              </a:rPr>
            </a:br>
            <a:r>
              <a:rPr lang="en-GB" sz="1800" dirty="0">
                <a:latin typeface="+mn-lt"/>
                <a:ea typeface="+mn-ea"/>
                <a:cs typeface="+mn-cs"/>
              </a:rPr>
              <a:t>Precise mathematical language and specific vocabulary is modelled and encouraged in children when talking with their peers, giving explanations and recording their ideas.</a:t>
            </a:r>
          </a:p>
        </p:txBody>
      </p:sp>
      <p:sp>
        <p:nvSpPr>
          <p:cNvPr id="3" name="Rectangle 2"/>
          <p:cNvSpPr/>
          <p:nvPr/>
        </p:nvSpPr>
        <p:spPr>
          <a:xfrm>
            <a:off x="689956" y="343191"/>
            <a:ext cx="10655531" cy="769441"/>
          </a:xfrm>
          <a:prstGeom prst="rect">
            <a:avLst/>
          </a:prstGeom>
          <a:solidFill>
            <a:schemeClr val="bg1"/>
          </a:solidFill>
          <a:ln w="38100">
            <a:solidFill>
              <a:schemeClr val="tx1"/>
            </a:solidFill>
          </a:ln>
        </p:spPr>
        <p:txBody>
          <a:bodyPr wrap="square">
            <a:spAutoFit/>
          </a:bodyPr>
          <a:lstStyle/>
          <a:p>
            <a:pPr algn="ctr"/>
            <a:r>
              <a:rPr lang="en-GB" sz="4400" dirty="0"/>
              <a:t>Maths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2430" y="77723"/>
            <a:ext cx="846000" cy="820597"/>
          </a:xfrm>
          <a:prstGeom prst="rect">
            <a:avLst/>
          </a:prstGeom>
          <a:ln w="28575">
            <a:solidFill>
              <a:schemeClr val="tx1"/>
            </a:solidFill>
          </a:ln>
        </p:spPr>
      </p:pic>
      <p:sp>
        <p:nvSpPr>
          <p:cNvPr id="5" name="TextBox 4"/>
          <p:cNvSpPr txBox="1"/>
          <p:nvPr/>
        </p:nvSpPr>
        <p:spPr>
          <a:xfrm>
            <a:off x="689955" y="5110468"/>
            <a:ext cx="10655531" cy="646331"/>
          </a:xfrm>
          <a:prstGeom prst="rect">
            <a:avLst/>
          </a:prstGeom>
          <a:solidFill>
            <a:schemeClr val="bg1"/>
          </a:solidFill>
          <a:ln w="38100">
            <a:solidFill>
              <a:schemeClr val="tx1"/>
            </a:solidFill>
          </a:ln>
        </p:spPr>
        <p:txBody>
          <a:bodyPr wrap="square" rtlCol="0">
            <a:spAutoFit/>
          </a:bodyPr>
          <a:lstStyle/>
          <a:p>
            <a:r>
              <a:rPr lang="en-GB" dirty="0"/>
              <a:t>Children will be expected to complete their Mathletics homework and learn their times tables at home to help support them with their learning in school.</a:t>
            </a:r>
          </a:p>
        </p:txBody>
      </p:sp>
    </p:spTree>
    <p:extLst>
      <p:ext uri="{BB962C8B-B14F-4D97-AF65-F5344CB8AC3E}">
        <p14:creationId xmlns:p14="http://schemas.microsoft.com/office/powerpoint/2010/main" val="3828997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732</TotalTime>
  <Words>3670</Words>
  <Application>Microsoft Office PowerPoint</Application>
  <PresentationFormat>Widescreen</PresentationFormat>
  <Paragraphs>96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BISHOP PERRIN PRIMARY SCHOOL</vt:lpstr>
      <vt:lpstr>PowerPoint Presentation</vt:lpstr>
      <vt:lpstr>PowerPoint Presentation</vt:lpstr>
      <vt:lpstr>We value the support from parents and the partnership between home and school which ensures that children are able to be the best they can during their time at Bishop Perrin School. This meeting is designed to assist your child and the smooth running and work of the school throughout this academic year, and supports our Home School Agreement.     Further information is available on our school website: www.bishopperrin.richmond.sch.uk    Please follow us on our instagram account where you can keep up-to-date with the latest goings-on at school. Follow us on: @bishopperrinschool </vt:lpstr>
      <vt:lpstr>Attendance Your child should be in school every day unless they are unwell.  The school must be informed of any absence.  Holidays during term time are not permitted and are strongly discouraged. Whilst we understand the challenges facing families regarding cost of holidays, term-time holidays are very disruptive for children in school and result in a significant loss of learning. Term-time holidays will be recorded as an unauthorised absence and may be subject to a fine.   Children are awarded certificates at the end of each term for excellent attendance – 98% or above with no unauthorised absences.   Pick up at the end of the day Pick up time is at 3:15pm, from the playground. Please ensure we have written permission for any adults who you allow to pick your child up from school at the end of the day. If your child is to be collected by someone other than the adults you have already authorised, please inform the school in writing.  We do not allow older siblings to pick up our younger children from school. For children in Year 3 and below, the person picking up must be 16 years or older.  Punctuality It is imperative that your child arrives at school on time to support a settled and smooth transition to the start of the school day.   The front gate will be open from 8:30am until 8:40am. Your child is expected to arrive at school before the gate closes.   If your child arrives after 8:40am, please bring them to the main entrance and sign them in using the electronic register.</vt:lpstr>
      <vt:lpstr>Adherence to the school uniform policy is greatly appreciated in ensuring we maintain a smart and unified approach to school uniform.  All children should be smartly dressed in the school uniform – the policy is available on the school website. Children are expected to wear school shoes, not trainers.   All items must be clearly named.  PE Kit Please ensure that your child has their house t-shirt, PE jumper, tracksuits/shorts and/or black tracksuit trousers/top.  Pupils come in to school on PE days in their PE kit. Swimming kit – ideally black swim suit or swimming trunks. In Year 5 their PE days are on Monday and Wednesday.   Outer wear School fleece or a dark-coloured coat. Hats and scarves must be plain and dark in colour.  Accessories Jewellery is not permitted, except for a simple pair of stud earrings for children who have pierced ears, and a wrist watch. Fit bits are permitted, but no other smart watch devices in-line with our online safety policy. Mobile phones are not permitted in school for children in Years R - 4.   Water bottles Children are encouraged to bring a small, plastic water bottle into school. Only water is permitted for drinking in school. Please do not send metal water bottles or over-sized / expensive water bottles. Water bottles MUST be named. This is not just to help identify who the bottle belongs to, but is also a strategy for managing risk involving food allergies.</vt:lpstr>
      <vt:lpstr>Teachers regularly assess children’s reading to ensure that they are reading at the correct level.   Children will bring home their reading practise book (book bands) which will be their weekly reading homework. These readings should be recorded in their homework diary, along with a note of any challenging vocabulary. Children should be heard read at home by an adult or older sibling at least five times a week for about 15  minutes each time.  They will also have a ‘reading for pleasure’ book from the library. This is a book of their choice and is designed to be read to them by an adult or read independently to encourage an enjoyment of reading.  For children who have completed reading all the reading practise books (final level – Pearl), they will become an independent reader and their books can be from the library or brought from home.   Reading books/ homework diaries should be in school every day and are changed when the child has finished their book as long as the homework diary has been signed by a parent/guardian.</vt:lpstr>
      <vt:lpstr>Handwriting – We encourage neat handwriting presentation to promote a sense of pride in their work which often leads to higher quality content. As children become competent at joined handwriting, the teacher will encourage them to start writing in pen.   Children will experience reading and writing a range of different texts from stories to recounts to diaries to poems.  Children are encouraged to write more extensively as the year goes on. They are taught grammar and punctuation within the context of the wider writing they are learning.   Spelling – In Year 3, 4, 5 and 6, they learn and apply spelling rules, building upon their phonics knowledge from EYFS and KS1. Children are encouraged to become responsible for spelling words they find tricky by applying strategies they have learnt, correcting mistakes and making use of spelling resources such as word cards and dictionaries.   We do not send home lists of spelling words to learn for a test. Instead, children will receive daily spelling sessions, during which they will be encouraged to review, learn, practise and apply the spelling pattern for the week. They will continue to be assessed regularly, but this will take a different format to a spelling test.  </vt:lpstr>
      <vt:lpstr>At Bishop Perrin, Mathematics is taught using a mastery approach so that the skills and knowledge needed are covered in depth and all individuals can succeed.  The whole class is taught together with practical resources and support chosen to scaffold or extend the children.  Individual learning needs are addressed through scaffolding, skilful questioning and rapid intervention. High quality feedback and addressing of misconceptions are covered through marking and teacher interaction.  There is lots of opportunity to practise inside and outside of the daily maths lesson to develop fluency and consolidate pupils’ learning.  Children are taught fluency in number which is applied in reasoning and problem solving contexts which are accessible to all.    Precise mathematical language and specific vocabulary is modelled and encouraged in children when talking with their peers, giving explanations and recording their ideas.</vt:lpstr>
      <vt:lpstr>As well as English and maths, children at Bishop Perrin Primary School participate in weekly lessons of art, computing, design and technology, French, geography, history, music, PE, PSHE and science.   Our curriculum is designed to be taught through half-termly themes. Year 5 are currently studying Crime and Punishment. The details for this and every theme are in the curriculum information sheet which is available on the learning page of the school website.</vt:lpstr>
      <vt:lpstr>Homework</vt:lpstr>
      <vt:lpstr>Behaviour</vt:lpstr>
      <vt:lpstr>Mobile phones in school</vt:lpstr>
      <vt:lpstr> Y5 visit to the Isle of Wight, May 2026  The visit will be for 3 nights, Tuesday – Friday and will consist of a combination of visits to local areas of interest and outdoor pursuits- Dinosaur Isle (visit, talk &amp; field trip), Alum Bay glass and sweet demo, Needles Pleasure Cruise, Osborne House, Robin Hill Country Park and a disco!!  We have been visiting the Westbrook Centre in the Isle of  Wight for many years and the children have thoroughly enjoyed it. You can find out more information about the centre by visiting their website: https://westbrook.urbansaints.org/campaign/westbrook   You will have already received a letter about the school journey. The proposed date for the trip is 5th-8th May at a predicted cost of £465.  This cost is only an estimate at the moment and may change.  There will be an initial deposit of £52 due by 20th September 2025.  Hardship: If you are in receipt of Free School Meals, Income Support or Job Seekers Allowance you may be eligible for assistance with the cost of this trip. </vt:lpstr>
      <vt:lpstr>Other Information</vt:lpstr>
      <vt:lpstr>Parent Volunteers</vt:lpstr>
      <vt:lpstr>Parent Representatives</vt:lpstr>
      <vt:lpstr>Useful Sites to Support Learning</vt:lpstr>
    </vt:vector>
  </TitlesOfParts>
  <Company>Authorised 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BISHOP PERRIN PRIMARY SCHOOL</dc:title>
  <dc:creator>RMacklearn</dc:creator>
  <cp:lastModifiedBy>RMacklearn</cp:lastModifiedBy>
  <cp:revision>56</cp:revision>
  <dcterms:created xsi:type="dcterms:W3CDTF">2020-09-22T11:26:01Z</dcterms:created>
  <dcterms:modified xsi:type="dcterms:W3CDTF">2025-09-12T11:59:41Z</dcterms:modified>
</cp:coreProperties>
</file>