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3" r:id="rId2"/>
    <p:sldId id="274" r:id="rId3"/>
    <p:sldId id="275" r:id="rId4"/>
    <p:sldId id="257" r:id="rId5"/>
    <p:sldId id="295" r:id="rId6"/>
    <p:sldId id="308" r:id="rId7"/>
    <p:sldId id="311" r:id="rId8"/>
    <p:sldId id="260" r:id="rId9"/>
    <p:sldId id="292" r:id="rId10"/>
    <p:sldId id="319" r:id="rId11"/>
    <p:sldId id="314" r:id="rId12"/>
    <p:sldId id="261" r:id="rId13"/>
    <p:sldId id="266" r:id="rId14"/>
    <p:sldId id="265" r:id="rId15"/>
    <p:sldId id="267" r:id="rId16"/>
    <p:sldId id="263" r:id="rId17"/>
    <p:sldId id="283" r:id="rId18"/>
    <p:sldId id="278" r:id="rId19"/>
    <p:sldId id="296" r:id="rId20"/>
    <p:sldId id="264" r:id="rId21"/>
    <p:sldId id="286" r:id="rId22"/>
    <p:sldId id="310" r:id="rId23"/>
    <p:sldId id="309" r:id="rId24"/>
    <p:sldId id="315" r:id="rId25"/>
    <p:sldId id="318" r:id="rId26"/>
    <p:sldId id="268"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B854CAB-31C5-44B5-98A6-32AEBC97BA10}"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5EB40B1-271D-4413-B2ED-4F4E471A22AA}" type="slidenum">
              <a:rPr lang="en-GB" smtClean="0"/>
              <a:t>‹#›</a:t>
            </a:fld>
            <a:endParaRPr lang="en-GB"/>
          </a:p>
        </p:txBody>
      </p:sp>
    </p:spTree>
    <p:extLst>
      <p:ext uri="{BB962C8B-B14F-4D97-AF65-F5344CB8AC3E}">
        <p14:creationId xmlns:p14="http://schemas.microsoft.com/office/powerpoint/2010/main" val="4026804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D8C1A-DC58-4F52-94B9-CF1A917266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10</a:t>
            </a:fld>
            <a:endParaRPr lang="en-GB"/>
          </a:p>
        </p:txBody>
      </p:sp>
    </p:spTree>
    <p:extLst>
      <p:ext uri="{BB962C8B-B14F-4D97-AF65-F5344CB8AC3E}">
        <p14:creationId xmlns:p14="http://schemas.microsoft.com/office/powerpoint/2010/main" val="2555522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11</a:t>
            </a:fld>
            <a:endParaRPr lang="en-GB"/>
          </a:p>
        </p:txBody>
      </p:sp>
    </p:spTree>
    <p:extLst>
      <p:ext uri="{BB962C8B-B14F-4D97-AF65-F5344CB8AC3E}">
        <p14:creationId xmlns:p14="http://schemas.microsoft.com/office/powerpoint/2010/main" val="303800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46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922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668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24</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25</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bishopperrin.richmond.sch.uk/" TargetMode="External"/><Relationship Id="rId2" Type="http://schemas.openxmlformats.org/officeDocument/2006/relationships/hyperlink" Target="https://www.bishopperrin.richmond.sch.uk/ckfinder/userfiles/files/Bishop%20Perrin%20School%20Home%20School%20Agreement%20-%20February%202025(1).pdf" TargetMode="Externa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ishopperrin.richmond.sch.uk/ckfinder/userfiles/files/Policies/Attendance%20Policy%20Feb%202023.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shopperrin.richmond.sch.uk/ckfinder/userfiles/files/Communications%20Policy%20-%20February%202026(1).pdf"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nva.com/design/DAG-gb3HTEc/_EOjfUZGb-vphjaQ4SrE0A/view?utm_content=DAG-gb3HTEc&amp;utm_campaign=designshare&amp;utm_medium=link2&amp;utm_source=uniquelinks&amp;utlId=h76fe3f3a6b"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estbrook.urbansaints.org/campaign/westbrook"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bishopperrin.richmond.sch.uk/parents/parent-forum"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login.mathletics.com/"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www.thenational.academy/" TargetMode="External"/><Relationship Id="rId5" Type="http://schemas.openxmlformats.org/officeDocument/2006/relationships/hyperlink" Target="https://www.bbc.co.uk/bitesize/primary" TargetMode="External"/><Relationship Id="rId4" Type="http://schemas.openxmlformats.org/officeDocument/2006/relationships/hyperlink" Target="https://www.purplemash.com/log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1805854"/>
          </a:xfrm>
          <a:solidFill>
            <a:schemeClr val="bg1"/>
          </a:solidFill>
          <a:ln w="57150">
            <a:solidFill>
              <a:schemeClr val="tx1"/>
            </a:solidFill>
          </a:ln>
        </p:spPr>
        <p:txBody>
          <a:bodyPr>
            <a:noAutofit/>
          </a:bodyPr>
          <a:lstStyle/>
          <a:p>
            <a:r>
              <a:rPr lang="en-GB" sz="6600" dirty="0"/>
              <a:t>BISHOP PERRIN PRIMARY SCHOOL</a:t>
            </a:r>
          </a:p>
        </p:txBody>
      </p:sp>
      <p:sp>
        <p:nvSpPr>
          <p:cNvPr id="3" name="Subtitle 2"/>
          <p:cNvSpPr>
            <a:spLocks noGrp="1"/>
          </p:cNvSpPr>
          <p:nvPr>
            <p:ph type="subTitle" idx="1"/>
          </p:nvPr>
        </p:nvSpPr>
        <p:spPr>
          <a:xfrm>
            <a:off x="1523999" y="5090618"/>
            <a:ext cx="9144000" cy="1626667"/>
          </a:xfrm>
          <a:solidFill>
            <a:schemeClr val="bg1"/>
          </a:solidFill>
          <a:ln w="57150">
            <a:solidFill>
              <a:schemeClr val="tx1"/>
            </a:solidFill>
          </a:ln>
        </p:spPr>
        <p:txBody>
          <a:bodyPr>
            <a:noAutofit/>
          </a:bodyPr>
          <a:lstStyle/>
          <a:p>
            <a:r>
              <a:rPr lang="en-GB" sz="4800" dirty="0"/>
              <a:t>PARENT INFORMATION MEETING</a:t>
            </a:r>
          </a:p>
          <a:p>
            <a:r>
              <a:rPr lang="en-GB" sz="4800" dirty="0"/>
              <a:t>September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969" y="2345342"/>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166190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1810693"/>
            <a:ext cx="10515600" cy="4440478"/>
          </a:xfrm>
          <a:solidFill>
            <a:schemeClr val="bg1"/>
          </a:solidFill>
          <a:ln w="38100">
            <a:solidFill>
              <a:schemeClr val="tx1"/>
            </a:solidFill>
          </a:ln>
        </p:spPr>
        <p:txBody>
          <a:bodyPr>
            <a:noAutofit/>
          </a:bodyPr>
          <a:lstStyle/>
          <a:p>
            <a:pPr algn="ctr"/>
            <a:r>
              <a:rPr lang="en-GB" sz="2500" dirty="0"/>
              <a:t>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a:t>
            </a:r>
            <a:r>
              <a:rPr lang="en-GB" sz="2500" dirty="0">
                <a:hlinkClick r:id="rId2"/>
              </a:rPr>
              <a:t>Home School Agreement</a:t>
            </a:r>
            <a:r>
              <a:rPr lang="en-GB" sz="2500" dirty="0"/>
              <a:t>.   </a:t>
            </a:r>
            <a:br>
              <a:rPr lang="en-GB" sz="2500" dirty="0"/>
            </a:br>
            <a:br>
              <a:rPr lang="en-GB" sz="2500" dirty="0"/>
            </a:br>
            <a:r>
              <a:rPr lang="en-GB" sz="2500" dirty="0"/>
              <a:t>Further information is available on our school website: </a:t>
            </a:r>
            <a:r>
              <a:rPr lang="en-GB" sz="2500" dirty="0">
                <a:hlinkClick r:id="rId3"/>
              </a:rPr>
              <a:t>www.bishopperrin.richmond.sch.uk</a:t>
            </a:r>
            <a:r>
              <a:rPr lang="en-GB" sz="2500" dirty="0"/>
              <a:t> </a:t>
            </a:r>
            <a:br>
              <a:rPr lang="en-GB" sz="2500" dirty="0"/>
            </a:br>
            <a:br>
              <a:rPr lang="en-GB" sz="2500" dirty="0">
                <a:solidFill>
                  <a:schemeClr val="accent1">
                    <a:lumMod val="75000"/>
                  </a:schemeClr>
                </a:solidFill>
              </a:rPr>
            </a:br>
            <a:br>
              <a:rPr lang="en-GB" sz="2500" dirty="0">
                <a:solidFill>
                  <a:schemeClr val="accent1">
                    <a:lumMod val="75000"/>
                  </a:schemeClr>
                </a:solidFill>
              </a:rPr>
            </a:br>
            <a:r>
              <a:rPr lang="en-GB" sz="2500" dirty="0"/>
              <a:t>Please follow us on our Instagram account where you can keep up-to-date with the latest goings-on at school. Follow us on: @bishopperrinschool</a:t>
            </a:r>
            <a:br>
              <a:rPr lang="en-GB" sz="2500" dirty="0"/>
            </a:br>
            <a:endParaRPr lang="en-GB" sz="2500" dirty="0"/>
          </a:p>
        </p:txBody>
      </p:sp>
      <p:sp>
        <p:nvSpPr>
          <p:cNvPr id="5" name="TextBox 4">
            <a:extLst>
              <a:ext uri="{FF2B5EF4-FFF2-40B4-BE49-F238E27FC236}">
                <a16:creationId xmlns:a16="http://schemas.microsoft.com/office/drawing/2014/main" id="{5FB5C3A3-5EC0-4DE9-B1FA-6B3A29431803}"/>
              </a:ext>
            </a:extLst>
          </p:cNvPr>
          <p:cNvSpPr txBox="1"/>
          <p:nvPr/>
        </p:nvSpPr>
        <p:spPr>
          <a:xfrm>
            <a:off x="888075" y="572368"/>
            <a:ext cx="10582666" cy="646331"/>
          </a:xfrm>
          <a:prstGeom prst="rect">
            <a:avLst/>
          </a:prstGeom>
          <a:solidFill>
            <a:schemeClr val="bg1"/>
          </a:solidFill>
          <a:ln w="38100">
            <a:solidFill>
              <a:schemeClr val="tx1"/>
            </a:solidFill>
          </a:ln>
        </p:spPr>
        <p:txBody>
          <a:bodyPr wrap="square">
            <a:spAutoFit/>
          </a:bodyPr>
          <a:lstStyle/>
          <a:p>
            <a:pPr algn="ctr"/>
            <a:r>
              <a:rPr lang="en-GB" sz="3600" dirty="0"/>
              <a:t>Partnership between home and school</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96" y="1185218"/>
            <a:ext cx="11778558" cy="5470493"/>
          </a:xfrm>
          <a:solidFill>
            <a:schemeClr val="bg1"/>
          </a:solidFill>
          <a:ln w="38100">
            <a:solidFill>
              <a:schemeClr val="tx1"/>
            </a:solidFill>
          </a:ln>
        </p:spPr>
        <p:txBody>
          <a:bodyPr>
            <a:noAutofit/>
          </a:bodyPr>
          <a:lstStyle/>
          <a:p>
            <a:r>
              <a:rPr lang="en-GB" sz="1400" b="1" u="sng" dirty="0">
                <a:hlinkClick r:id="rId2"/>
              </a:rPr>
              <a:t>Attendance</a:t>
            </a:r>
            <a:br>
              <a:rPr lang="en-GB" sz="1400" dirty="0"/>
            </a:br>
            <a:r>
              <a:rPr lang="en-GB" sz="1400" dirty="0"/>
              <a:t>Your child should be in school every day unless they are unwell.  The school must be informed of any absence.</a:t>
            </a:r>
            <a:br>
              <a:rPr lang="en-GB" sz="1400" dirty="0"/>
            </a:br>
            <a:br>
              <a:rPr lang="en-GB" sz="1400" dirty="0"/>
            </a:br>
            <a:r>
              <a:rPr lang="en-GB" sz="1400" dirty="0"/>
              <a:t>Holidays during term time are not permitted and are </a:t>
            </a:r>
            <a:r>
              <a:rPr lang="en-GB" sz="1400" b="1" dirty="0"/>
              <a:t>strongly discouraged</a:t>
            </a:r>
            <a:r>
              <a:rPr lang="en-GB" sz="1400" dirty="0"/>
              <a:t>. Whilst we understand the challenges facing families regarding cost of holidays, term-time holidays are very disruptive for children in school and result in a significant loss of learning. Term-time holidays will be recorded as an unauthorised absence and may be subject to a fine. </a:t>
            </a:r>
            <a:br>
              <a:rPr lang="en-GB" sz="1400" dirty="0"/>
            </a:br>
            <a:br>
              <a:rPr lang="en-GB" sz="1400" dirty="0"/>
            </a:br>
            <a:r>
              <a:rPr lang="en-GB" sz="1400" dirty="0"/>
              <a:t>Children are awarded certificates at the end of each term for excellent attendance – 98% or above with no unauthorised absences. </a:t>
            </a:r>
            <a:br>
              <a:rPr lang="en-GB" sz="1400" dirty="0"/>
            </a:br>
            <a:br>
              <a:rPr lang="en-GB" sz="1400" dirty="0"/>
            </a:br>
            <a:r>
              <a:rPr lang="en-GB" sz="1400" b="1" dirty="0"/>
              <a:t>Pick up at the end of the day</a:t>
            </a:r>
            <a:br>
              <a:rPr lang="en-GB" sz="1400" b="1" dirty="0"/>
            </a:br>
            <a:r>
              <a:rPr lang="en-GB" sz="1400" dirty="0"/>
              <a:t>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a:t>
            </a:r>
            <a:br>
              <a:rPr lang="en-GB" sz="1400" dirty="0"/>
            </a:br>
            <a:br>
              <a:rPr lang="en-GB" sz="1400" dirty="0"/>
            </a:br>
            <a:r>
              <a:rPr lang="en-GB" sz="1400" dirty="0"/>
              <a:t>Some Year 5 children walk home or meet parents outside school; please ensure we have written permission if you would like your child to leave school by themselves or if they are to be picked up by someone who is not on their named collection list.</a:t>
            </a:r>
            <a:br>
              <a:rPr lang="en-GB" sz="1400" dirty="0"/>
            </a:br>
            <a:br>
              <a:rPr lang="en-GB" sz="1400" dirty="0"/>
            </a:br>
            <a:r>
              <a:rPr lang="en-GB" sz="1400" i="1" dirty="0"/>
              <a:t>Please approach the door and stand so that we can see you, particularly whilst I get to know and learn everyone’s names and faces.  It can be tricky to manage the children and see who is in the playground so it is helpful if you come as close as possible to the door.</a:t>
            </a:r>
            <a:br>
              <a:rPr lang="en-GB" sz="1400" dirty="0"/>
            </a:br>
            <a:br>
              <a:rPr lang="en-GB" sz="1400" dirty="0"/>
            </a:br>
            <a:r>
              <a:rPr lang="en-GB" sz="1400" b="1" u="sng" dirty="0"/>
              <a:t>Punctuality</a:t>
            </a:r>
            <a:br>
              <a:rPr lang="en-GB" sz="1400" dirty="0"/>
            </a:br>
            <a:r>
              <a:rPr lang="en-GB" sz="1400" dirty="0"/>
              <a:t>It is imperative that your child arrives at school on time to support a settled and smooth transition to the start of the school day. </a:t>
            </a:r>
            <a:br>
              <a:rPr lang="en-GB" sz="1400" dirty="0"/>
            </a:br>
            <a:br>
              <a:rPr lang="en-GB" sz="1400" dirty="0"/>
            </a:br>
            <a:r>
              <a:rPr lang="en-GB" sz="1400" dirty="0"/>
              <a:t>The front gate will be open from 8:30am until 8:40am. Your child is expected to arrive at school before the gate closes. This time is often used for interventions that are completed in this time so please make sure that they arrive as close to 8.30 as possible. </a:t>
            </a:r>
            <a:br>
              <a:rPr lang="en-GB" sz="1400" dirty="0"/>
            </a:br>
            <a:br>
              <a:rPr lang="en-GB" sz="1400" dirty="0"/>
            </a:br>
            <a:r>
              <a:rPr lang="en-GB" sz="1400" dirty="0"/>
              <a:t>If your child arrives after 8:40am, please bring them to the main entrance and sign them in using the electronic register.</a:t>
            </a:r>
            <a:br>
              <a:rPr lang="en-GB" sz="1400" dirty="0"/>
            </a:br>
            <a:br>
              <a:rPr lang="en-GB" sz="1400" dirty="0"/>
            </a:br>
            <a:r>
              <a:rPr lang="en-GB" sz="1400" dirty="0"/>
              <a:t>Staff monitor children who are persistently late for school, and advice sought from our Educational Welfare Officer. </a:t>
            </a:r>
            <a:endParaRPr lang="en-GB" sz="2400" dirty="0"/>
          </a:p>
        </p:txBody>
      </p:sp>
      <p:sp>
        <p:nvSpPr>
          <p:cNvPr id="5" name="TextBox 4">
            <a:extLst>
              <a:ext uri="{FF2B5EF4-FFF2-40B4-BE49-F238E27FC236}">
                <a16:creationId xmlns:a16="http://schemas.microsoft.com/office/drawing/2014/main" id="{BB64FBAD-1FA5-456C-AAAB-3F5A8B1C7FF0}"/>
              </a:ext>
            </a:extLst>
          </p:cNvPr>
          <p:cNvSpPr txBox="1"/>
          <p:nvPr/>
        </p:nvSpPr>
        <p:spPr>
          <a:xfrm>
            <a:off x="698269" y="127325"/>
            <a:ext cx="10623666" cy="769441"/>
          </a:xfrm>
          <a:prstGeom prst="rect">
            <a:avLst/>
          </a:prstGeom>
          <a:solidFill>
            <a:schemeClr val="bg1"/>
          </a:solidFill>
          <a:ln w="38100">
            <a:solidFill>
              <a:schemeClr val="tx1"/>
            </a:solidFill>
          </a:ln>
        </p:spPr>
        <p:txBody>
          <a:bodyPr wrap="square">
            <a:spAutoFit/>
          </a:bodyPr>
          <a:lstStyle/>
          <a:p>
            <a:pPr algn="ctr"/>
            <a:r>
              <a:rPr lang="en-GB" sz="4400" b="1" dirty="0"/>
              <a:t>Attendance and Punctuality</a:t>
            </a:r>
            <a:endParaRPr lang="en-GB" sz="4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2009" y="127325"/>
            <a:ext cx="879851" cy="913247"/>
          </a:xfrm>
          <a:prstGeom prst="rect">
            <a:avLst/>
          </a:prstGeom>
          <a:ln w="28575">
            <a:solidFill>
              <a:schemeClr val="tx1"/>
            </a:solidFill>
          </a:ln>
        </p:spPr>
      </p:pic>
    </p:spTree>
    <p:extLst>
      <p:ext uri="{BB962C8B-B14F-4D97-AF65-F5344CB8AC3E}">
        <p14:creationId xmlns:p14="http://schemas.microsoft.com/office/powerpoint/2010/main" val="122356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OFTSED judging schools on poor attendance </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180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02" y="1221683"/>
            <a:ext cx="11905307" cy="5495988"/>
          </a:xfrm>
          <a:solidFill>
            <a:schemeClr val="bg1"/>
          </a:solidFill>
          <a:ln w="38100">
            <a:solidFill>
              <a:schemeClr val="tx1"/>
            </a:solidFill>
          </a:ln>
        </p:spPr>
        <p:txBody>
          <a:bodyPr>
            <a:noAutofit/>
          </a:bodyPr>
          <a:lstStyle/>
          <a:p>
            <a:r>
              <a:rPr lang="en-GB" sz="1600" dirty="0"/>
              <a:t>Adherence to the school uniform policy is greatly appreciated in ensuring we maintain a smart and unified approach to school uniform.</a:t>
            </a:r>
            <a:br>
              <a:rPr lang="en-GB" sz="1600" dirty="0"/>
            </a:br>
            <a:br>
              <a:rPr lang="en-GB" sz="1600" dirty="0"/>
            </a:br>
            <a:r>
              <a:rPr lang="en-GB" sz="1600" dirty="0"/>
              <a:t>All children should be smartly dressed in the school uniform – the policy is available on the school website. Children are expected to wear school shoes, not trainers. Trainers are only permitted on PE days. </a:t>
            </a:r>
            <a:br>
              <a:rPr lang="en-GB" sz="1600" dirty="0"/>
            </a:br>
            <a:br>
              <a:rPr lang="en-GB" sz="1600" dirty="0"/>
            </a:br>
            <a:r>
              <a:rPr lang="en-GB" sz="1600" dirty="0"/>
              <a:t>All items must be clearly named.</a:t>
            </a:r>
            <a:br>
              <a:rPr lang="en-GB" sz="1600" dirty="0"/>
            </a:br>
            <a:br>
              <a:rPr lang="en-GB" sz="1600" dirty="0"/>
            </a:br>
            <a:r>
              <a:rPr lang="en-GB" sz="1600" b="1" u="sng" dirty="0"/>
              <a:t>PE Kit</a:t>
            </a:r>
            <a:br>
              <a:rPr lang="en-GB" sz="1600" dirty="0"/>
            </a:br>
            <a:r>
              <a:rPr lang="en-GB" sz="1600" dirty="0"/>
              <a:t>Please ensure that your child has their house t-shirt, PE jumper, tracksuits/shorts and/or black tracksuit trousers/top.  Pupils come in to school on PE days in their PE kit. Swimming kit – ideally black swim suit or swimming trunks. In Year 5 their PE days are on </a:t>
            </a:r>
            <a:r>
              <a:rPr lang="en-GB" sz="1600" b="1" dirty="0"/>
              <a:t>Wednesday </a:t>
            </a:r>
            <a:r>
              <a:rPr lang="en-GB" sz="1600" dirty="0"/>
              <a:t>and</a:t>
            </a:r>
            <a:r>
              <a:rPr lang="en-GB" sz="1600" b="1" dirty="0"/>
              <a:t> Friday</a:t>
            </a:r>
            <a:r>
              <a:rPr lang="en-GB" sz="1600" dirty="0"/>
              <a:t>. </a:t>
            </a:r>
            <a:br>
              <a:rPr lang="en-GB" sz="1600" dirty="0"/>
            </a:br>
            <a:br>
              <a:rPr lang="en-GB" sz="1600" dirty="0"/>
            </a:br>
            <a:r>
              <a:rPr lang="en-GB" sz="1600" b="1" u="sng" dirty="0"/>
              <a:t>Outer wear</a:t>
            </a:r>
            <a:br>
              <a:rPr lang="en-GB" sz="1600" dirty="0"/>
            </a:br>
            <a:r>
              <a:rPr lang="en-GB" sz="1600" dirty="0"/>
              <a:t>School fleece or a dark-coloured coat (not patterned). Hats – school hat, or plain, dark-coloured hat in winter, plain yellow or dark-coloured cap in summer. No logos. Scarves – no football scarves, plain and dark colour. </a:t>
            </a:r>
            <a:br>
              <a:rPr lang="en-GB" sz="1600" dirty="0"/>
            </a:br>
            <a:br>
              <a:rPr lang="en-GB" sz="1600" dirty="0"/>
            </a:br>
            <a:r>
              <a:rPr lang="en-GB" sz="1600" b="1" u="sng" dirty="0"/>
              <a:t>Accessories</a:t>
            </a:r>
            <a:br>
              <a:rPr lang="en-GB" sz="1600" dirty="0"/>
            </a:br>
            <a:r>
              <a:rPr lang="en-GB" sz="1600" dirty="0"/>
              <a:t>Jewellery is not permitted, except for a simple pair of stud earrings for children who have pierced ears, and a wrist watch. Smart watch devices are not permitted. This is in-line with our online safety policy.</a:t>
            </a:r>
            <a:br>
              <a:rPr lang="en-GB" sz="1600" dirty="0"/>
            </a:br>
            <a:br>
              <a:rPr lang="en-GB" sz="1600" dirty="0"/>
            </a:br>
            <a:r>
              <a:rPr lang="en-GB" sz="1600" b="1" u="sng" dirty="0"/>
              <a:t>Water bottles</a:t>
            </a:r>
            <a:br>
              <a:rPr lang="en-GB" sz="1600" dirty="0"/>
            </a:br>
            <a:r>
              <a:rPr lang="en-GB" sz="1600" dirty="0"/>
              <a:t>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a:t>
            </a:r>
          </a:p>
        </p:txBody>
      </p:sp>
      <p:sp>
        <p:nvSpPr>
          <p:cNvPr id="3" name="Rectangle 2"/>
          <p:cNvSpPr/>
          <p:nvPr/>
        </p:nvSpPr>
        <p:spPr>
          <a:xfrm>
            <a:off x="680694" y="227032"/>
            <a:ext cx="10881359" cy="830997"/>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306" y="63378"/>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Behaviour</a:t>
            </a:r>
          </a:p>
        </p:txBody>
      </p:sp>
      <p:sp>
        <p:nvSpPr>
          <p:cNvPr id="4" name="Rectangle 3"/>
          <p:cNvSpPr/>
          <p:nvPr/>
        </p:nvSpPr>
        <p:spPr>
          <a:xfrm>
            <a:off x="838200" y="1693361"/>
            <a:ext cx="10515600" cy="480131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expected to follow the Bishop Perrin 5 Bs at all times, this includes listening and not talking when an adult is talking and stopping their activity when asked. Children who consistently do not follow these expectations may lose part of their play or lunch time. Children who have not finished their work after ample opportunity may also be asked to stay in at lunch to complete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encouraged to use the bathroom during registration, the Daily Mile, break time or lunch time. Children who are desperate for the toilet outside of these times will be allowed to go but this is limited to one child at a time. Children who are going to the toilet during lesson time are missing out on their learning and can be disruptive to the rest of the class so this is not encouraged. If children ask to go to the toilet close to a break time, they will be encouraged to remain in class and wait. If children are consistently using the toilet during lesson time and this is seen to be a way of avoiding their work, parents will be contacted.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your child has a medical reason for needing to use the toilet more regularly, please let me know and they will always be allowed to go when they 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Our Behaviour Policy 2026 – 27 is currently with governors for ratification on Thursday 17</a:t>
            </a:r>
            <a:r>
              <a:rPr kumimoji="0" lang="en-GB" sz="1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September, after which it will be available on our school website.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815701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133349" y="91689"/>
            <a:ext cx="11925299" cy="423318"/>
          </a:xfrm>
          <a:solidFill>
            <a:schemeClr val="bg1"/>
          </a:solidFill>
          <a:ln w="28575">
            <a:solidFill>
              <a:schemeClr val="tx1"/>
            </a:solidFill>
          </a:ln>
        </p:spPr>
        <p:txBody>
          <a:bodyPr>
            <a:normAutofit fontScale="90000"/>
          </a:bodyPr>
          <a:lstStyle/>
          <a:p>
            <a:r>
              <a:rPr lang="en-GB" sz="2800" dirty="0"/>
              <a:t>Mobile phones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133348" y="605610"/>
            <a:ext cx="11925300" cy="6065315"/>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 This has been school policy since September 2025. </a:t>
            </a:r>
            <a:endParaRPr lang="en-GB" sz="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Following the recent publication of the government ‘Mobile Phones in Schools’ guidance schools must now be mobile phone-free environments, and it is for headteachers to decide how best to achieve this within their own unique contexts. Our policy still stands that </a:t>
            </a:r>
            <a:r>
              <a:rPr lang="en-GB" sz="1400" b="1" dirty="0">
                <a:latin typeface="Calibri" panose="020F0502020204030204" pitchFamily="34" charset="0"/>
                <a:ea typeface="Calibri" panose="020F0502020204030204" pitchFamily="34" charset="0"/>
                <a:cs typeface="Times New Roman" panose="02020603050405020304" pitchFamily="18" charset="0"/>
              </a:rPr>
              <a:t>m</a:t>
            </a:r>
            <a:r>
              <a:rPr lang="en-GB" sz="1400" b="1" dirty="0">
                <a:effectLst/>
                <a:latin typeface="Calibri" panose="020F0502020204030204" pitchFamily="34" charset="0"/>
                <a:ea typeface="Calibri" panose="020F0502020204030204" pitchFamily="34" charset="0"/>
                <a:cs typeface="Times New Roman" panose="02020603050405020304" pitchFamily="18" charset="0"/>
              </a:rPr>
              <a:t>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Exemptions: </a:t>
            </a:r>
            <a:r>
              <a:rPr lang="en-GB" sz="1400" dirty="0">
                <a:latin typeface="Calibri" panose="020F0502020204030204" pitchFamily="34" charset="0"/>
                <a:ea typeface="Calibri" panose="020F0502020204030204" pitchFamily="34" charset="0"/>
                <a:cs typeface="Times New Roman" panose="02020603050405020304" pitchFamily="18" charset="0"/>
              </a:rPr>
              <a:t>W</a:t>
            </a:r>
            <a:r>
              <a:rPr lang="en-GB" sz="1400" dirty="0">
                <a:effectLst/>
                <a:latin typeface="Calibri" panose="020F0502020204030204" pitchFamily="34" charset="0"/>
                <a:ea typeface="Calibri" panose="020F0502020204030204" pitchFamily="34" charset="0"/>
                <a:cs typeface="Times New Roman" panose="02020603050405020304" pitchFamily="18" charset="0"/>
              </a:rPr>
              <a:t>e understand that when children are walking to and from school, it </a:t>
            </a:r>
            <a:r>
              <a:rPr lang="en-GB" sz="1400" dirty="0">
                <a:latin typeface="Calibri" panose="020F0502020204030204" pitchFamily="34" charset="0"/>
                <a:ea typeface="Calibri" panose="020F0502020204030204" pitchFamily="34" charset="0"/>
                <a:cs typeface="Times New Roman" panose="02020603050405020304" pitchFamily="18" charset="0"/>
              </a:rPr>
              <a:t>may be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reassuring for them to have a mobile phone with them. Therefore, the school allows an exemption to this policy for children in Year 5 and 6 who are on the walk to school / walk home register. They may bring a </a:t>
            </a:r>
            <a:r>
              <a:rPr lang="en-GB" sz="1400" b="1" dirty="0">
                <a:latin typeface="Calibri" panose="020F0502020204030204" pitchFamily="34" charset="0"/>
                <a:ea typeface="Calibri" panose="020F0502020204030204" pitchFamily="34" charset="0"/>
                <a:cs typeface="Times New Roman" panose="02020603050405020304" pitchFamily="18" charset="0"/>
              </a:rPr>
              <a:t>non-smartphone mobile</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to school but it is entirely at their own risk.</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a:t>
            </a:r>
            <a:r>
              <a:rPr lang="en-GB" sz="1400" b="1" dirty="0">
                <a:latin typeface="Calibri" panose="020F0502020204030204" pitchFamily="34" charset="0"/>
                <a:ea typeface="Calibri" panose="020F0502020204030204" pitchFamily="34" charset="0"/>
                <a:cs typeface="Times New Roman" panose="02020603050405020304" pitchFamily="18" charset="0"/>
              </a:rPr>
              <a:t>This must</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not be a smartphone.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Alternatively, children can bring a tracker to school, but this must adhere with the stipulations set out in our school </a:t>
            </a:r>
            <a:r>
              <a:rPr lang="en-GB" sz="1400" dirty="0">
                <a:effectLst/>
                <a:latin typeface="Calibri" panose="020F0502020204030204" pitchFamily="34" charset="0"/>
                <a:ea typeface="Calibri" panose="020F0502020204030204" pitchFamily="34" charset="0"/>
                <a:cs typeface="Times New Roman" panose="02020603050405020304" pitchFamily="18" charset="0"/>
                <a:hlinkClick r:id="rId3"/>
              </a:rPr>
              <a:t>communications policy </a:t>
            </a:r>
            <a:r>
              <a:rPr lang="en-GB" sz="1400" dirty="0">
                <a:effectLst/>
                <a:latin typeface="Calibri" panose="020F0502020204030204" pitchFamily="34" charset="0"/>
                <a:ea typeface="Calibri" panose="020F0502020204030204" pitchFamily="34" charset="0"/>
                <a:cs typeface="Times New Roman" panose="02020603050405020304" pitchFamily="18" charset="0"/>
              </a:rPr>
              <a:t>(please note: trackers are NOT allowed on school trips or residential visits). In exceptional circumstances, for example, when the technology on a smart device is required to monitor a health condition or support a specific need for a child with an EHCP, it may be that a smartphone is permitted in school. This is decided on a case-by-case basis and will be recoded on the child’s Individual Health Plan or Learning Support Plan. Under any of these exemption circumstances, children choose to bring a phone to school at their own risk. The school does not accept any responsibility for any damaged / lost / stolen phones when they are </a:t>
            </a:r>
            <a:r>
              <a:rPr lang="en-GB" sz="1400" dirty="0">
                <a:latin typeface="Calibri" panose="020F0502020204030204" pitchFamily="34" charset="0"/>
                <a:ea typeface="Calibri" panose="020F0502020204030204" pitchFamily="34" charset="0"/>
                <a:cs typeface="Times New Roman" panose="02020603050405020304" pitchFamily="18" charset="0"/>
              </a:rPr>
              <a:t>on school property</a:t>
            </a:r>
            <a:r>
              <a:rPr lang="en-GB" sz="1400"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Maintaining a mobile-free environment: </a:t>
            </a:r>
            <a:r>
              <a:rPr lang="en-GB" sz="1400" dirty="0">
                <a:latin typeface="Calibri" panose="020F0502020204030204" pitchFamily="34" charset="0"/>
                <a:ea typeface="Calibri" panose="020F0502020204030204" pitchFamily="34" charset="0"/>
                <a:cs typeface="Times New Roman" panose="02020603050405020304" pitchFamily="18" charset="0"/>
              </a:rPr>
              <a:t>Where these exemptions are in place, children’s p</a:t>
            </a:r>
            <a:r>
              <a:rPr lang="en-GB" sz="1400" dirty="0">
                <a:effectLst/>
                <a:latin typeface="Calibri" panose="020F0502020204030204" pitchFamily="34" charset="0"/>
                <a:ea typeface="Calibri" panose="020F0502020204030204" pitchFamily="34" charset="0"/>
                <a:cs typeface="Times New Roman" panose="02020603050405020304" pitchFamily="18" charset="0"/>
              </a:rPr>
              <a:t>hones or trackers must be turned off on arrival at school and </a:t>
            </a:r>
            <a:r>
              <a:rPr lang="en-GB" sz="1400" dirty="0">
                <a:latin typeface="Calibri" panose="020F0502020204030204" pitchFamily="34" charset="0"/>
                <a:ea typeface="Calibri" panose="020F0502020204030204" pitchFamily="34" charset="0"/>
                <a:cs typeface="Times New Roman" panose="02020603050405020304" pitchFamily="18" charset="0"/>
              </a:rPr>
              <a:t>they</a:t>
            </a:r>
            <a:r>
              <a:rPr lang="en-GB" sz="1400" dirty="0">
                <a:effectLst/>
                <a:latin typeface="Calibri" panose="020F0502020204030204" pitchFamily="34" charset="0"/>
                <a:ea typeface="Calibri" panose="020F0502020204030204" pitchFamily="34" charset="0"/>
                <a:cs typeface="Times New Roman" panose="02020603050405020304" pitchFamily="18" charset="0"/>
              </a:rPr>
              <a:t> must hand them into the office before walking down the alleyway to their class. The phone or tracker will be locked </a:t>
            </a:r>
            <a:r>
              <a:rPr lang="en-GB" sz="1400" dirty="0">
                <a:latin typeface="Calibri" panose="020F0502020204030204" pitchFamily="34" charset="0"/>
                <a:ea typeface="Calibri" panose="020F0502020204030204" pitchFamily="34" charset="0"/>
                <a:cs typeface="Times New Roman" panose="02020603050405020304" pitchFamily="18" charset="0"/>
              </a:rPr>
              <a:t>away</a:t>
            </a:r>
            <a:r>
              <a:rPr lang="en-GB" sz="1400" dirty="0">
                <a:effectLst/>
                <a:latin typeface="Calibri" panose="020F0502020204030204" pitchFamily="34" charset="0"/>
                <a:ea typeface="Calibri" panose="020F0502020204030204" pitchFamily="34" charset="0"/>
                <a:cs typeface="Times New Roman" panose="02020603050405020304" pitchFamily="18" charset="0"/>
              </a:rPr>
              <a:t> for the duration of the day and returned to children on the playground at the end of the day. It is the child’s responsibility to make sure that they have their phone before they leave school at the end of the day. Please ensure your child’s phone is named. </a:t>
            </a: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Consequences: </a:t>
            </a:r>
            <a:r>
              <a:rPr lang="en-GB" sz="14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for pupils in school during the school day is a prohibited item. In the event that a pupil chooses not to follow the rules and brings a smartphone / smartwatch or mobile phone into school this will be managed in line with our school Behaviour Policy. This policy states that staff are permitted to conduct a search for prohibited items and therefore can search for a mobile phone if it is suspected that a pupil has one in school. If a pupil has a mobile phone in school it will be confiscated for whatever time the Headteacher considers to be proportionate. Additionally, they will no longer be permitted to bring a mobile phone into school at all. The school’s behaviour policy will be strictly adhered to at all times. </a:t>
            </a: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Parents have an important role in supporting the school’s policy on prohibiting the use of mobile phones in school. </a:t>
            </a:r>
            <a:r>
              <a:rPr lang="en-GB" sz="1400" dirty="0">
                <a:latin typeface="Calibri" panose="020F0502020204030204" pitchFamily="34" charset="0"/>
                <a:ea typeface="Calibri" panose="020F0502020204030204" pitchFamily="34" charset="0"/>
                <a:cs typeface="Times New Roman" panose="02020603050405020304" pitchFamily="18" charset="0"/>
              </a:rPr>
              <a:t>Please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reinforce and discuss this at home as appropriate, including the risks associated with mobile phone use and the benefits of a mobile phone-free environment. </a:t>
            </a:r>
          </a:p>
        </p:txBody>
      </p:sp>
    </p:spTree>
    <p:extLst>
      <p:ext uri="{BB962C8B-B14F-4D97-AF65-F5344CB8AC3E}">
        <p14:creationId xmlns:p14="http://schemas.microsoft.com/office/powerpoint/2010/main" val="35982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242790" y="77025"/>
            <a:ext cx="11791950" cy="570675"/>
          </a:xfrm>
          <a:solidFill>
            <a:schemeClr val="bg1"/>
          </a:solidFill>
          <a:ln w="28575">
            <a:solidFill>
              <a:schemeClr val="tx1"/>
            </a:solidFill>
          </a:ln>
        </p:spPr>
        <p:txBody>
          <a:bodyPr>
            <a:normAutofit fontScale="90000"/>
          </a:bodyPr>
          <a:lstStyle/>
          <a:p>
            <a:r>
              <a:rPr lang="en-GB" sz="3600" dirty="0"/>
              <a:t>Why are smartphones banned for children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242790" y="752112"/>
            <a:ext cx="11791950" cy="5928931"/>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I</a:t>
            </a:r>
            <a:r>
              <a:rPr lang="en-GB" sz="1300" dirty="0">
                <a:effectLst/>
                <a:latin typeface="Calibri" panose="020F0502020204030204" pitchFamily="34" charset="0"/>
                <a:ea typeface="Calibri" panose="020F0502020204030204" pitchFamily="34" charset="0"/>
                <a:cs typeface="Times New Roman" panose="02020603050405020304" pitchFamily="18" charset="0"/>
              </a:rPr>
              <a:t>n 2024 / 25, the decision was taken to ban smartphones and smartwatches for children on the school premises. This decision was taken with the children’s best interests at heart. It was discussed at parent forum, and communicated to parents in February 2025, with it becoming policy in September 2025. This policy has not changed.</a:t>
            </a:r>
          </a:p>
          <a:p>
            <a:pPr>
              <a:lnSpc>
                <a:spcPct val="107000"/>
              </a:lnSpc>
              <a:spcAft>
                <a:spcPts val="800"/>
              </a:spcAft>
            </a:pPr>
            <a:r>
              <a:rPr lang="en-GB" sz="1300" dirty="0">
                <a:effectLst/>
                <a:latin typeface="Calibri" panose="020F0502020204030204" pitchFamily="34" charset="0"/>
                <a:ea typeface="Calibri" panose="020F0502020204030204" pitchFamily="34" charset="0"/>
                <a:cs typeface="Times New Roman" panose="02020603050405020304" pitchFamily="18" charset="0"/>
              </a:rPr>
              <a:t>The rationale behind this ban:</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does not endorse the use of smartphones for children of primary school age based on a wealth of research and our increasing experience of dealing with </a:t>
            </a:r>
            <a:r>
              <a:rPr lang="en-GB" sz="1300" b="1" dirty="0">
                <a:latin typeface="Calibri" panose="020F0502020204030204" pitchFamily="34" charset="0"/>
                <a:ea typeface="Calibri" panose="020F0502020204030204" pitchFamily="34" charset="0"/>
                <a:cs typeface="Times New Roman" panose="02020603050405020304" pitchFamily="18" charset="0"/>
              </a:rPr>
              <a:t>behaviour, wellbeing and safeguarding issues </a:t>
            </a:r>
            <a:r>
              <a:rPr lang="en-GB" sz="1300" dirty="0">
                <a:latin typeface="Calibri" panose="020F0502020204030204" pitchFamily="34" charset="0"/>
                <a:ea typeface="Calibri" panose="020F0502020204030204" pitchFamily="34" charset="0"/>
                <a:cs typeface="Times New Roman" panose="02020603050405020304" pitchFamily="18" charset="0"/>
              </a:rPr>
              <a:t>that originate from a child’s smartphone use. Often, these issues are a direct result of children being too young to handle the responsibility and the consequences of online behaviour via these devices. We were also advised by our Community Police Officer, that use of smartphones can make children more vulnerable, potentially at an increased risk of theft or mugging.</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It is a supportive measure for parents, many of whom have shared that they would prefer not to give their child a smartphone at primary age, but found this difficult to maintain as a result of peer pressure. A collective approach to delaying children having smartphones at school can help parents to manage these decisions.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Smartphones and smartwatches are expensive devices and the School are not prepared to take responsibility for their loss or damage, and the workload that ensues managing the fallout of this happening.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is not able to make distinctions between phones which have some applications disabled and those which do not and are not in a position to check this</a:t>
            </a:r>
          </a:p>
          <a:p>
            <a:pPr marL="285750" indent="-285750">
              <a:lnSpc>
                <a:spcPct val="107000"/>
              </a:lnSpc>
              <a:spcAft>
                <a:spcPts val="800"/>
              </a:spcAft>
              <a:buFont typeface="Arial" panose="020B0604020202020204" pitchFamily="34" charset="0"/>
              <a:buChar char="•"/>
            </a:pPr>
            <a:r>
              <a:rPr lang="en-GB" sz="1300" b="1" dirty="0">
                <a:latin typeface="Calibri" panose="020F0502020204030204" pitchFamily="34" charset="0"/>
                <a:ea typeface="Calibri" panose="020F0502020204030204" pitchFamily="34" charset="0"/>
                <a:cs typeface="Times New Roman" panose="02020603050405020304" pitchFamily="18" charset="0"/>
              </a:rPr>
              <a:t>Summer 2026 </a:t>
            </a:r>
            <a:r>
              <a:rPr lang="en-GB" sz="1300" dirty="0">
                <a:latin typeface="Calibri" panose="020F0502020204030204" pitchFamily="34" charset="0"/>
                <a:ea typeface="Calibri" panose="020F0502020204030204" pitchFamily="34" charset="0"/>
                <a:cs typeface="Times New Roman" panose="02020603050405020304" pitchFamily="18" charset="0"/>
              </a:rPr>
              <a:t>- </a:t>
            </a:r>
            <a:r>
              <a:rPr lang="en-GB" sz="1300" b="1" dirty="0">
                <a:latin typeface="Calibri" panose="020F0502020204030204" pitchFamily="34" charset="0"/>
                <a:ea typeface="Calibri" panose="020F0502020204030204" pitchFamily="34" charset="0"/>
                <a:cs typeface="Times New Roman" panose="02020603050405020304" pitchFamily="18" charset="0"/>
              </a:rPr>
              <a:t>Mobile phones and smart devices are prohibited by default throughout the school day across English schools under Department for Education (DfE) guidance. </a:t>
            </a:r>
            <a:r>
              <a:rPr lang="en-GB" sz="1300" dirty="0">
                <a:latin typeface="Calibri" panose="020F0502020204030204" pitchFamily="34" charset="0"/>
                <a:ea typeface="Calibri" panose="020F0502020204030204" pitchFamily="34" charset="0"/>
                <a:cs typeface="Times New Roman" panose="02020603050405020304" pitchFamily="18" charset="0"/>
              </a:rPr>
              <a:t>As such, we have updated our policy that mobile phones must be handed in at the office and collected at the end of the day. However, we continue to maintain our ban on smartphones as the reasons above are still valid. For further information about some of the training we have facilitated for parents and further understanding of the rationale behind this decision, please see these </a:t>
            </a:r>
            <a:r>
              <a:rPr lang="en-GB" sz="1300" dirty="0">
                <a:latin typeface="Calibri" panose="020F0502020204030204" pitchFamily="34" charset="0"/>
                <a:ea typeface="Calibri" panose="020F0502020204030204" pitchFamily="34" charset="0"/>
                <a:cs typeface="Times New Roman" panose="02020603050405020304" pitchFamily="18" charset="0"/>
                <a:hlinkClick r:id="rId3"/>
              </a:rPr>
              <a:t>resources</a:t>
            </a:r>
            <a:r>
              <a:rPr lang="en-GB" sz="1300" dirty="0">
                <a:latin typeface="Calibri" panose="020F0502020204030204" pitchFamily="34" charset="0"/>
                <a:ea typeface="Calibri" panose="020F0502020204030204" pitchFamily="34" charset="0"/>
                <a:cs typeface="Times New Roman" panose="02020603050405020304" pitchFamily="18" charset="0"/>
              </a:rPr>
              <a:t> shared by Ellen Collins, Deputy Headteacher at Turing House, who led the training about the impact of smartphone use on young people and children. </a:t>
            </a:r>
          </a:p>
          <a:p>
            <a:pPr marL="285750" indent="-285750">
              <a:lnSpc>
                <a:spcPct val="107000"/>
              </a:lnSpc>
              <a:spcAft>
                <a:spcPts val="800"/>
              </a:spcAft>
              <a:buFont typeface="Arial" panose="020B0604020202020204" pitchFamily="34" charset="0"/>
              <a:buChar char="•"/>
            </a:pPr>
            <a:r>
              <a:rPr lang="en-GB" sz="1300" dirty="0">
                <a:effectLst/>
                <a:latin typeface="Calibri" panose="020F0502020204030204" pitchFamily="34" charset="0"/>
                <a:ea typeface="Calibri" panose="020F0502020204030204" pitchFamily="34" charset="0"/>
                <a:cs typeface="Times New Roman" panose="02020603050405020304" pitchFamily="18" charset="0"/>
              </a:rPr>
              <a:t>Staff do not use their smartphones for personal reasons in front of the pupils during the school day to promote a smartphone-free environment</a:t>
            </a:r>
          </a:p>
          <a:p>
            <a:pPr>
              <a:lnSpc>
                <a:spcPct val="107000"/>
              </a:lnSpc>
              <a:spcAft>
                <a:spcPts val="800"/>
              </a:spcAft>
            </a:pPr>
            <a:r>
              <a:rPr lang="en-GB" sz="1300" b="1" dirty="0">
                <a:latin typeface="Calibri" panose="020F0502020204030204" pitchFamily="34" charset="0"/>
                <a:ea typeface="Calibri" panose="020F0502020204030204" pitchFamily="34" charset="0"/>
                <a:cs typeface="Times New Roman" panose="02020603050405020304" pitchFamily="18" charset="0"/>
              </a:rPr>
              <a:t>Consequences:</a:t>
            </a: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in school is a prohibited item. In line with our behaviour policy, staff are permitted to conduct a search for prohibited items and therefore can search for a mobile phone if it is suspected that a pupil has one in school. If a child has a mobile phone in school it will be confiscated for whatever time the Headteacher considers to be proportionate. Additionally, they will no longer be permitted to bring a phone into school at all. Under these circumstances, the school’s behaviour policy will be strictly adhered to. </a:t>
            </a:r>
          </a:p>
        </p:txBody>
      </p:sp>
    </p:spTree>
    <p:extLst>
      <p:ext uri="{BB962C8B-B14F-4D97-AF65-F5344CB8AC3E}">
        <p14:creationId xmlns:p14="http://schemas.microsoft.com/office/powerpoint/2010/main" val="15791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953" y="426319"/>
            <a:ext cx="11163992" cy="769441"/>
          </a:xfrm>
          <a:prstGeom prst="rect">
            <a:avLst/>
          </a:prstGeom>
          <a:solidFill>
            <a:schemeClr val="bg1"/>
          </a:solidFill>
          <a:ln w="38100">
            <a:solidFill>
              <a:schemeClr val="tx1"/>
            </a:solidFill>
          </a:ln>
        </p:spPr>
        <p:txBody>
          <a:bodyPr wrap="square">
            <a:spAutoFit/>
          </a:bodyPr>
          <a:lstStyle/>
          <a:p>
            <a:pPr algn="ctr"/>
            <a:r>
              <a:rPr lang="en-GB" sz="4400" dirty="0"/>
              <a:t>Reading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556953" y="4930722"/>
            <a:ext cx="11163992" cy="1569660"/>
          </a:xfrm>
          <a:prstGeom prst="rect">
            <a:avLst/>
          </a:prstGeom>
          <a:solidFill>
            <a:schemeClr val="bg1"/>
          </a:solidFill>
          <a:ln w="38100">
            <a:solidFill>
              <a:schemeClr val="tx1"/>
            </a:solidFill>
          </a:ln>
        </p:spPr>
        <p:txBody>
          <a:bodyPr wrap="square" rtlCol="0">
            <a:spAutoFit/>
          </a:bodyPr>
          <a:lstStyle/>
          <a:p>
            <a:r>
              <a:rPr lang="en-GB" sz="1600" dirty="0"/>
              <a:t>For this half term, we are reading The Highwayman by Alfred Noyes.</a:t>
            </a:r>
          </a:p>
          <a:p>
            <a:r>
              <a:rPr lang="en-GB" sz="1600" dirty="0"/>
              <a:t>We will start our work with a series of reading lessons, where children are learning how to retrieve information from the text, support their ideas with evidence from the text and use their inference skills.</a:t>
            </a:r>
          </a:p>
          <a:p>
            <a:r>
              <a:rPr lang="en-GB" sz="1600" dirty="0"/>
              <a:t>The children read to the class teacher and teaching assistant 2-3 times a week during Guided Reading.</a:t>
            </a:r>
          </a:p>
          <a:p>
            <a:r>
              <a:rPr lang="en-GB" sz="1600" dirty="0"/>
              <a:t>Some children may need some extra support with their reading so we are making sure that those children read more often. As a parent, it is crucial that you encourage them to read every day when possible.</a:t>
            </a:r>
          </a:p>
        </p:txBody>
      </p:sp>
      <p:sp>
        <p:nvSpPr>
          <p:cNvPr id="8" name="Title 1">
            <a:extLst>
              <a:ext uri="{FF2B5EF4-FFF2-40B4-BE49-F238E27FC236}">
                <a16:creationId xmlns:a16="http://schemas.microsoft.com/office/drawing/2014/main" id="{23C74491-8D11-4CB2-859B-C8646DB4A403}"/>
              </a:ext>
            </a:extLst>
          </p:cNvPr>
          <p:cNvSpPr txBox="1">
            <a:spLocks/>
          </p:cNvSpPr>
          <p:nvPr/>
        </p:nvSpPr>
        <p:spPr>
          <a:xfrm>
            <a:off x="556953" y="1321725"/>
            <a:ext cx="11163992" cy="3311557"/>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600" dirty="0"/>
              <a:t>Teachers regularly assess children’s reading to ensure that they are reading at the correct level. </a:t>
            </a:r>
            <a:br>
              <a:rPr lang="en-GB" sz="1600" dirty="0"/>
            </a:br>
            <a:br>
              <a:rPr lang="en-GB" sz="1600" dirty="0"/>
            </a:br>
            <a:r>
              <a:rPr lang="en-GB" sz="1600" dirty="0"/>
              <a:t>Children will bring home their </a:t>
            </a:r>
            <a:r>
              <a:rPr lang="en-GB" sz="1600" b="1" dirty="0"/>
              <a:t>reading practise book </a:t>
            </a:r>
            <a:r>
              <a:rPr lang="en-GB" sz="1600" dirty="0"/>
              <a:t>(book bands) which will be their weekly reading homework. These readings should be recorded in their homework diary, along with a note of any challenging vocabulary. Children should be heard read at home by an adult or older sibling at least five times a week for about </a:t>
            </a:r>
            <a:r>
              <a:rPr lang="en-GB" sz="1600" b="1" dirty="0"/>
              <a:t>20  minutes each time</a:t>
            </a:r>
            <a:r>
              <a:rPr lang="en-GB" sz="1600" dirty="0"/>
              <a:t>.</a:t>
            </a:r>
            <a:br>
              <a:rPr lang="en-GB" sz="1600" dirty="0"/>
            </a:br>
            <a:br>
              <a:rPr lang="en-GB" sz="1600" dirty="0"/>
            </a:br>
            <a:r>
              <a:rPr lang="en-GB" sz="1600" dirty="0"/>
              <a:t>They will also have a </a:t>
            </a:r>
            <a:r>
              <a:rPr lang="en-GB" sz="1600" b="1" dirty="0"/>
              <a:t>‘reading for pleasure’ book </a:t>
            </a:r>
            <a:r>
              <a:rPr lang="en-GB" sz="1600" dirty="0"/>
              <a:t>from the library. This is a book of their choice and is designed to be read to them by an adult or read independently to encourage an enjoyment of reading.</a:t>
            </a:r>
            <a:br>
              <a:rPr lang="en-GB" sz="1600" dirty="0"/>
            </a:br>
            <a:br>
              <a:rPr lang="en-GB" sz="1600" dirty="0"/>
            </a:br>
            <a:r>
              <a:rPr lang="en-GB" sz="1600" dirty="0"/>
              <a:t>For children who have completed reading all the reading practise books (final level – Pearl), they will become an independent reader and their books can be from the library or brought from home. </a:t>
            </a:r>
            <a:br>
              <a:rPr lang="en-GB" sz="1600" dirty="0"/>
            </a:br>
            <a:br>
              <a:rPr lang="en-GB" sz="1600" dirty="0"/>
            </a:br>
            <a:r>
              <a:rPr lang="en-GB" sz="1600" dirty="0"/>
              <a:t>Reading books/ homework diaries should be in school every day and are changed when the child has finished their book as long as the homework diary has been signed by a parent/guardian.</a:t>
            </a:r>
            <a:endParaRPr lang="en-GB" sz="2000" dirty="0"/>
          </a:p>
        </p:txBody>
      </p:sp>
    </p:spTree>
    <p:extLst>
      <p:ext uri="{BB962C8B-B14F-4D97-AF65-F5344CB8AC3E}">
        <p14:creationId xmlns:p14="http://schemas.microsoft.com/office/powerpoint/2010/main" val="2225035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198397"/>
            <a:ext cx="10740044" cy="4104552"/>
          </a:xfrm>
          <a:solidFill>
            <a:schemeClr val="bg1"/>
          </a:solidFill>
          <a:ln w="38100">
            <a:solidFill>
              <a:schemeClr val="tx1"/>
            </a:solidFill>
          </a:ln>
        </p:spPr>
        <p:txBody>
          <a:bodyPr>
            <a:noAutofit/>
          </a:bodyPr>
          <a:lstStyle/>
          <a:p>
            <a:br>
              <a:rPr lang="en-GB" sz="1600" dirty="0"/>
            </a:br>
            <a:r>
              <a:rPr lang="en-GB" sz="1600" dirty="0"/>
              <a:t>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a:t>
            </a:r>
            <a:br>
              <a:rPr lang="en-GB" sz="1600" dirty="0"/>
            </a:br>
            <a:br>
              <a:rPr lang="en-GB" sz="1600" dirty="0"/>
            </a:br>
            <a:r>
              <a:rPr lang="en-GB" sz="1600" dirty="0"/>
              <a:t>Children will experience reading and writing a range of different texts from stories to recounts to diaries to poems.</a:t>
            </a:r>
            <a:br>
              <a:rPr lang="en-GB" sz="1600" dirty="0"/>
            </a:br>
            <a:br>
              <a:rPr lang="en-GB" sz="1600" dirty="0"/>
            </a:br>
            <a:r>
              <a:rPr lang="en-GB" sz="1600" dirty="0"/>
              <a:t>Children are encouraged to write more extensively as the year goes on. They are taught grammar and punctuation within the context of the wider writing they are learning. </a:t>
            </a:r>
            <a:br>
              <a:rPr lang="en-GB" sz="1600" dirty="0"/>
            </a:br>
            <a:br>
              <a:rPr lang="en-GB" sz="1600" dirty="0"/>
            </a:br>
            <a:r>
              <a:rPr lang="en-GB" sz="1600" dirty="0"/>
              <a:t>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a:t>
            </a:r>
            <a:br>
              <a:rPr lang="en-GB" sz="1600" dirty="0"/>
            </a:br>
            <a:br>
              <a:rPr lang="en-GB" sz="1600" dirty="0"/>
            </a:br>
            <a:r>
              <a:rPr lang="en-GB" sz="1600" dirty="0"/>
              <a:t>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a:t>
            </a:r>
            <a:br>
              <a:rPr lang="en-GB" sz="1600" dirty="0"/>
            </a:br>
            <a:br>
              <a:rPr lang="en-GB" sz="1600" dirty="0"/>
            </a:br>
            <a:endParaRPr lang="en-GB" sz="16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302949"/>
            <a:ext cx="10740044" cy="1477328"/>
          </a:xfrm>
          <a:prstGeom prst="rect">
            <a:avLst/>
          </a:prstGeom>
          <a:solidFill>
            <a:schemeClr val="bg1"/>
          </a:solidFill>
          <a:ln w="38100">
            <a:solidFill>
              <a:schemeClr val="tx1"/>
            </a:solidFill>
          </a:ln>
        </p:spPr>
        <p:txBody>
          <a:bodyPr wrap="square" rtlCol="0">
            <a:spAutoFit/>
          </a:bodyPr>
          <a:lstStyle/>
          <a:p>
            <a:r>
              <a:rPr lang="en-GB" dirty="0"/>
              <a:t>The children will be undertaking some writing tasks based on The Highwayman.  As gaps in knowledge of grammar and punctuation become clear, they will be addressed in lessons.  Our expectations are that your child will make their expected progress in writing by the end of the year.</a:t>
            </a:r>
          </a:p>
          <a:p>
            <a:r>
              <a:rPr lang="en-GB" dirty="0"/>
              <a:t>Please support your child at home by supporting them if they need help with the Grammar/Punctation homework tasks or revising/practising their current spelling pattern for that week.  </a:t>
            </a:r>
          </a:p>
        </p:txBody>
      </p:sp>
    </p:spTree>
    <p:extLst>
      <p:ext uri="{BB962C8B-B14F-4D97-AF65-F5344CB8AC3E}">
        <p14:creationId xmlns:p14="http://schemas.microsoft.com/office/powerpoint/2010/main" val="1220396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42237"/>
            <a:ext cx="10655531" cy="3117691"/>
          </a:xfrm>
          <a:solidFill>
            <a:schemeClr val="bg1"/>
          </a:solidFill>
          <a:ln w="38100">
            <a:solidFill>
              <a:schemeClr val="tx1"/>
            </a:solidFill>
          </a:ln>
        </p:spPr>
        <p:txBody>
          <a:bodyPr>
            <a:noAutofit/>
          </a:bodyPr>
          <a:lstStyle/>
          <a:p>
            <a:r>
              <a:rPr lang="en-GB" sz="1800" dirty="0">
                <a:latin typeface="+mn-lt"/>
                <a:ea typeface="+mn-ea"/>
                <a:cs typeface="+mn-cs"/>
              </a:rPr>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latin typeface="+mn-lt"/>
                <a:ea typeface="+mn-ea"/>
                <a:cs typeface="+mn-cs"/>
              </a:rPr>
            </a:br>
            <a:r>
              <a:rPr lang="en-GB" sz="1800" dirty="0">
                <a:latin typeface="+mn-lt"/>
                <a:ea typeface="+mn-ea"/>
                <a:cs typeface="+mn-cs"/>
              </a:rPr>
              <a:t>High quality feedback and addressing of misconceptions are covered through marking and teacher interaction.</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There is lots of opportunity to practise inside and outside of the daily maths lesson to develop fluency and consolidate pupils’ learning.  Children are taught fluency in number which is applied in reasoning and problem solving contexts which are accessible to all.  </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674240"/>
            <a:ext cx="10655531" cy="923330"/>
          </a:xfrm>
          <a:prstGeom prst="rect">
            <a:avLst/>
          </a:prstGeom>
          <a:solidFill>
            <a:schemeClr val="bg1"/>
          </a:solidFill>
          <a:ln w="38100">
            <a:solidFill>
              <a:schemeClr val="tx1"/>
            </a:solidFill>
          </a:ln>
        </p:spPr>
        <p:txBody>
          <a:bodyPr wrap="square" rtlCol="0">
            <a:spAutoFit/>
          </a:bodyPr>
          <a:lstStyle/>
          <a:p>
            <a:r>
              <a:rPr lang="en-GB" dirty="0"/>
              <a:t>Children will be expected to complete their Mathletics homework and learn their times tables at home to help support them with their learning in school.</a:t>
            </a:r>
          </a:p>
          <a:p>
            <a:r>
              <a:rPr lang="en-GB" dirty="0"/>
              <a:t>We will also start weekly arithmetic tests just before half-term.</a:t>
            </a:r>
          </a:p>
        </p:txBody>
      </p:sp>
    </p:spTree>
    <p:extLst>
      <p:ext uri="{BB962C8B-B14F-4D97-AF65-F5344CB8AC3E}">
        <p14:creationId xmlns:p14="http://schemas.microsoft.com/office/powerpoint/2010/main" val="3411898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1"/>
            <a:ext cx="10655531" cy="3076334"/>
          </a:xfrm>
          <a:solidFill>
            <a:schemeClr val="bg1"/>
          </a:solidFill>
          <a:ln w="38100">
            <a:solidFill>
              <a:schemeClr val="tx1"/>
            </a:solidFill>
          </a:ln>
        </p:spPr>
        <p:txBody>
          <a:bodyPr>
            <a:noAutofit/>
          </a:bodyPr>
          <a:lstStyle/>
          <a:p>
            <a:r>
              <a:rPr lang="en-GB" sz="2400" dirty="0"/>
              <a:t>As well as English and maths, children at Bishop Perrin Primary School also participate in weekly lessons of art, computing, design and technology, French, geography, history, music, PE and science. </a:t>
            </a:r>
            <a:br>
              <a:rPr lang="en-GB" sz="2400" dirty="0"/>
            </a:br>
            <a:br>
              <a:rPr lang="en-GB" sz="2400" dirty="0"/>
            </a:br>
            <a:r>
              <a:rPr lang="en-GB" sz="2400" dirty="0"/>
              <a:t>Our curriculum is designed to be taught through half-termly themes. Year 5 are currently studying Crime and Punishment. 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724654"/>
            <a:ext cx="10655531" cy="1477328"/>
          </a:xfrm>
          <a:prstGeom prst="rect">
            <a:avLst/>
          </a:prstGeom>
          <a:solidFill>
            <a:schemeClr val="bg1"/>
          </a:solidFill>
          <a:ln w="38100">
            <a:solidFill>
              <a:schemeClr val="tx1"/>
            </a:solidFill>
          </a:ln>
        </p:spPr>
        <p:txBody>
          <a:bodyPr wrap="square" rtlCol="0">
            <a:spAutoFit/>
          </a:bodyPr>
          <a:lstStyle/>
          <a:p>
            <a:r>
              <a:rPr lang="en-GB" dirty="0"/>
              <a:t>Foundation subjects are so important for the children in ensuring that they receive a wide and balanced curriculum.  All foundation subjects will cover the objectives set for that term, in some cases combining learning objectives so that full coverage is achieved.</a:t>
            </a:r>
          </a:p>
          <a:p>
            <a:r>
              <a:rPr lang="en-GB" dirty="0"/>
              <a:t>Please support your child at home by encouraging them to research current topics and where possible, look at books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693361"/>
            <a:ext cx="10515600" cy="286232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6 Homework </a:t>
            </a:r>
          </a:p>
          <a:p>
            <a:r>
              <a:rPr lang="en-GB" dirty="0"/>
              <a:t>Weekly tasks will be 5 x readings, a grammar or reading comprehension activity (alternate weeks); Mathletics tasks and times tables to learn. </a:t>
            </a:r>
          </a:p>
          <a:p>
            <a:r>
              <a:rPr lang="en-GB" dirty="0"/>
              <a:t>All homework (apart from spelling) is set on Monday and will be collected in on the following Monday.</a:t>
            </a:r>
          </a:p>
          <a:p>
            <a:r>
              <a:rPr lang="en-GB" dirty="0"/>
              <a:t>Children will also receive weekly spellings to learn on a Friday – spelling tests will be on the following Friday.</a:t>
            </a:r>
          </a:p>
          <a:p>
            <a:r>
              <a:rPr lang="en-GB" dirty="0"/>
              <a:t>Children should be heard read at home by an adult or older sibling at least five times a week for about 10 minutes each time.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6" name="Rectangle 5">
            <a:extLst>
              <a:ext uri="{FF2B5EF4-FFF2-40B4-BE49-F238E27FC236}">
                <a16:creationId xmlns:a16="http://schemas.microsoft.com/office/drawing/2014/main" id="{94D06B77-D0C4-4F40-BE93-6933A535B6A9}"/>
              </a:ext>
            </a:extLst>
          </p:cNvPr>
          <p:cNvSpPr/>
          <p:nvPr/>
        </p:nvSpPr>
        <p:spPr>
          <a:xfrm>
            <a:off x="838200" y="1693361"/>
            <a:ext cx="10515600" cy="3416320"/>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5 Homework </a:t>
            </a:r>
          </a:p>
          <a:p>
            <a:r>
              <a:rPr lang="en-GB" dirty="0"/>
              <a:t>Weekly tasks will be 5 x readings (20 mins), a grammar or reading comprehension activity (alternate weeks); Mathletics tasks (20 mins minimum) and times tables to learn if needed. </a:t>
            </a:r>
          </a:p>
          <a:p>
            <a:endParaRPr lang="en-GB" dirty="0"/>
          </a:p>
          <a:p>
            <a:r>
              <a:rPr lang="en-GB" dirty="0"/>
              <a:t>All homework is set on </a:t>
            </a:r>
            <a:r>
              <a:rPr lang="en-GB" b="1" dirty="0"/>
              <a:t>Tuesday</a:t>
            </a:r>
            <a:r>
              <a:rPr lang="en-GB" dirty="0"/>
              <a:t> and will be collected in on the following </a:t>
            </a:r>
            <a:r>
              <a:rPr lang="en-GB" b="1" dirty="0"/>
              <a:t>Tuesday</a:t>
            </a:r>
            <a:r>
              <a:rPr lang="en-GB" dirty="0"/>
              <a:t>.  There will be a spelling test every Friday.</a:t>
            </a:r>
          </a:p>
          <a:p>
            <a:endParaRPr lang="en-GB" dirty="0"/>
          </a:p>
          <a:p>
            <a:r>
              <a:rPr lang="en-GB" dirty="0"/>
              <a:t>Children should practise reading at home with an adult or older sibling or read to themselves at least five times a week for about 20 minutes each time. Readings should be recorded in their homework diary.</a:t>
            </a:r>
          </a:p>
        </p:txBody>
      </p:sp>
    </p:spTree>
    <p:extLst>
      <p:ext uri="{BB962C8B-B14F-4D97-AF65-F5344CB8AC3E}">
        <p14:creationId xmlns:p14="http://schemas.microsoft.com/office/powerpoint/2010/main" val="1931997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5136709"/>
          </a:xfrm>
          <a:solidFill>
            <a:schemeClr val="bg1"/>
          </a:solidFill>
          <a:ln w="38100">
            <a:solidFill>
              <a:schemeClr val="tx1"/>
            </a:solidFill>
          </a:ln>
        </p:spPr>
        <p:txBody>
          <a:bodyPr>
            <a:noAutofit/>
          </a:bodyPr>
          <a:lstStyle/>
          <a:p>
            <a:br>
              <a:rPr lang="en-GB" sz="2400" dirty="0"/>
            </a:br>
            <a:r>
              <a:rPr lang="en-GB" sz="2000" dirty="0"/>
              <a:t>Y5 visit to the Isle of Wight, May 2026</a:t>
            </a:r>
            <a:br>
              <a:rPr lang="en-GB" sz="2000" dirty="0"/>
            </a:br>
            <a:br>
              <a:rPr lang="en-GB" sz="2000" dirty="0"/>
            </a:br>
            <a:r>
              <a:rPr lang="en-GB" sz="2000" dirty="0"/>
              <a:t>The visit will be for 3 nights, Tuesday – Friday and will consist of a combination of visits to local areas of interest and outdoor pursuits- Dinosaur Isle (visit, talk &amp; field trip), Alum Bay glass and sweet demo, Needles Pleasure Cruise, Osborne House, Robin Hill Country Park and a disco!!</a:t>
            </a:r>
            <a:br>
              <a:rPr lang="en-GB" sz="2000" dirty="0"/>
            </a:br>
            <a:br>
              <a:rPr lang="en-GB" sz="2000" dirty="0"/>
            </a:br>
            <a:r>
              <a:rPr lang="en-GB" sz="2000" dirty="0"/>
              <a:t>We have been visiting the Westbrook Centre in the Isle of  Wight for many years and the children have thoroughly enjoyed it. You can find out more information about the centre by visiting their website: </a:t>
            </a:r>
            <a:r>
              <a:rPr lang="en-GB" sz="2000" dirty="0">
                <a:hlinkClick r:id="rId2"/>
              </a:rPr>
              <a:t>https://westbrook.urbansaints.org/campaign/westbrook</a:t>
            </a:r>
            <a:r>
              <a:rPr lang="en-GB" sz="2000" dirty="0"/>
              <a:t> </a:t>
            </a:r>
            <a:br>
              <a:rPr lang="en-GB" sz="2000" dirty="0"/>
            </a:br>
            <a:br>
              <a:rPr lang="en-GB" sz="2000" dirty="0"/>
            </a:br>
            <a:r>
              <a:rPr lang="en-GB" sz="2000" dirty="0"/>
              <a:t>You will have already received a letter about the school journey. The proposed date for the trip is 4</a:t>
            </a:r>
            <a:r>
              <a:rPr lang="en-GB" sz="2000" baseline="30000" dirty="0"/>
              <a:t>th</a:t>
            </a:r>
            <a:r>
              <a:rPr lang="en-GB" sz="2000" dirty="0"/>
              <a:t>-7</a:t>
            </a:r>
            <a:r>
              <a:rPr lang="en-GB" sz="2000" baseline="30000" dirty="0"/>
              <a:t>th</a:t>
            </a:r>
            <a:r>
              <a:rPr lang="en-GB" sz="2000" dirty="0"/>
              <a:t> May at a predicted cost of £480.  This cost is only an estimate at the moment and may change.  There will be an initial deposit of £75 due by 28</a:t>
            </a:r>
            <a:r>
              <a:rPr lang="en-GB" sz="2000" baseline="30000" dirty="0"/>
              <a:t>th</a:t>
            </a:r>
            <a:r>
              <a:rPr lang="en-GB" sz="2000" dirty="0"/>
              <a:t> September 2026.</a:t>
            </a:r>
            <a:br>
              <a:rPr lang="en-GB" sz="2000" dirty="0"/>
            </a:br>
            <a:br>
              <a:rPr lang="en-GB" sz="2000" dirty="0">
                <a:solidFill>
                  <a:srgbClr val="FF0000"/>
                </a:solidFill>
              </a:rPr>
            </a:br>
            <a:r>
              <a:rPr lang="en-GB" sz="1800" dirty="0"/>
              <a:t>Hardship: If you are in receipt of Free School Meals, Income Support or Job Seekers Allowance you may be eligible for assistance with the cost of this trip. </a:t>
            </a:r>
            <a:endParaRPr lang="en-GB" sz="20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Calibri" panose="020F0502020204030204"/>
                <a:ea typeface="+mn-ea"/>
                <a:cs typeface="+mn-cs"/>
              </a:rPr>
              <a:t>Year 5 School Journey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Tree>
    <p:extLst>
      <p:ext uri="{BB962C8B-B14F-4D97-AF65-F5344CB8AC3E}">
        <p14:creationId xmlns:p14="http://schemas.microsoft.com/office/powerpoint/2010/main" val="171817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669" y="437960"/>
            <a:ext cx="10515600" cy="798657"/>
          </a:xfrm>
          <a:solidFill>
            <a:schemeClr val="bg1"/>
          </a:solidFill>
          <a:ln w="38100">
            <a:solidFill>
              <a:schemeClr val="tx1"/>
            </a:solidFill>
          </a:ln>
        </p:spPr>
        <p:txBody>
          <a:bodyPr/>
          <a:lstStyle/>
          <a:p>
            <a:pPr algn="ctr"/>
            <a:r>
              <a:rPr lang="en-GB" b="1" dirty="0"/>
              <a:t>Parent Volunteers</a:t>
            </a:r>
          </a:p>
        </p:txBody>
      </p:sp>
      <p:sp>
        <p:nvSpPr>
          <p:cNvPr id="4" name="Rectangle 3"/>
          <p:cNvSpPr/>
          <p:nvPr/>
        </p:nvSpPr>
        <p:spPr>
          <a:xfrm>
            <a:off x="652669" y="1520785"/>
            <a:ext cx="11188419" cy="415498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Parent volunteers play a valuable role in supporting children with their learning and facilitating wider school experiences. We warmly welcome you to offer your support  in whichever way you can.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Some of the ways you can get involved in school life: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in class – please contact your child’s class teacher directly to discuss ways in which you can help and to arrange a suitable time to come in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Contact the school office to volunteer as a weekly volunteer to help with children across KS2 with their reading or practising their times tables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your time with the School Association. Go along and see what they have planned for the year and how you can help.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Calibri" panose="020F0502020204030204"/>
              </a:rPr>
              <a:t>Volunteer to help on a school trip.</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619" y="131852"/>
            <a:ext cx="846000" cy="820597"/>
          </a:xfrm>
          <a:prstGeom prst="rect">
            <a:avLst/>
          </a:prstGeom>
          <a:ln w="28575">
            <a:solidFill>
              <a:schemeClr val="tx1"/>
            </a:solidFill>
          </a:ln>
        </p:spPr>
      </p:pic>
    </p:spTree>
    <p:extLst>
      <p:ext uri="{BB962C8B-B14F-4D97-AF65-F5344CB8AC3E}">
        <p14:creationId xmlns:p14="http://schemas.microsoft.com/office/powerpoint/2010/main" val="1908025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78" y="87147"/>
            <a:ext cx="11188419" cy="558982"/>
          </a:xfrm>
          <a:solidFill>
            <a:schemeClr val="bg1"/>
          </a:solidFill>
          <a:ln w="38100">
            <a:solidFill>
              <a:schemeClr val="tx1"/>
            </a:solidFill>
          </a:ln>
        </p:spPr>
        <p:txBody>
          <a:bodyPr>
            <a:noAutofit/>
          </a:bodyPr>
          <a:lstStyle/>
          <a:p>
            <a:pPr algn="ctr"/>
            <a:r>
              <a:rPr lang="en-GB" sz="4000" b="1" dirty="0"/>
              <a:t>Parent Representatives</a:t>
            </a:r>
          </a:p>
        </p:txBody>
      </p:sp>
      <p:sp>
        <p:nvSpPr>
          <p:cNvPr id="4" name="Rectangle 3"/>
          <p:cNvSpPr/>
          <p:nvPr/>
        </p:nvSpPr>
        <p:spPr>
          <a:xfrm>
            <a:off x="165378" y="778599"/>
            <a:ext cx="11861235" cy="40011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Parent Reps are an important part of school life. We have two different types of Parent Representatives.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757" y="87147"/>
            <a:ext cx="712857" cy="691452"/>
          </a:xfrm>
          <a:prstGeom prst="rect">
            <a:avLst/>
          </a:prstGeom>
          <a:ln w="28575">
            <a:solidFill>
              <a:schemeClr val="tx1"/>
            </a:solidFill>
          </a:ln>
        </p:spPr>
      </p:pic>
      <p:sp>
        <p:nvSpPr>
          <p:cNvPr id="6" name="Rectangle 5">
            <a:extLst>
              <a:ext uri="{FF2B5EF4-FFF2-40B4-BE49-F238E27FC236}">
                <a16:creationId xmlns:a16="http://schemas.microsoft.com/office/drawing/2014/main" id="{7E73649A-44CB-474E-9BAC-B3230172CFC9}"/>
              </a:ext>
            </a:extLst>
          </p:cNvPr>
          <p:cNvSpPr/>
          <p:nvPr/>
        </p:nvSpPr>
        <p:spPr>
          <a:xfrm>
            <a:off x="165378" y="1311179"/>
            <a:ext cx="11861235" cy="2862322"/>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PARENT FORUM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Parent Forum is a means of providing an additional mechanism for parents and carers to provide ideas and make suggestions outside of the annual parent survey. The forum meets with the Headteacher once a term, with representatives from each class who present any matters arising on behalf of the parents in their child’s class. If you would like to be involved in the Parent Forum for 2026 – 27 we would love to hear from you,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We are currently looking for a new Chair for the Parent Forum – if this is something you might be interested in,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For more information about the Parent Forum, please see our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school website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5E34076B-37CD-487C-B365-598EFD696F57}"/>
              </a:ext>
            </a:extLst>
          </p:cNvPr>
          <p:cNvSpPr/>
          <p:nvPr/>
        </p:nvSpPr>
        <p:spPr>
          <a:xfrm>
            <a:off x="165378" y="4305971"/>
            <a:ext cx="11861235" cy="230832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SCHOOL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SA exists to provide closer links between home and school and it is an excellent way to bring staff, parents, carers and friends together socially in support of the school, working towards a common goal.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All parents and members of the school community are encouraged to get involved, even if they only have a small amount of time available. All families are automatically members of the SA when their child joins our school. Members have the right to attend and vote at General Meetings, to receive communications and updates regarding the Association's activities. If you are interested in being a volunteer for the SA, or being a class rep, please go along to the AGM which is usually held in October. </a:t>
            </a:r>
          </a:p>
        </p:txBody>
      </p:sp>
    </p:spTree>
    <p:extLst>
      <p:ext uri="{BB962C8B-B14F-4D97-AF65-F5344CB8AC3E}">
        <p14:creationId xmlns:p14="http://schemas.microsoft.com/office/powerpoint/2010/main" val="4265502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32509" y="1164301"/>
            <a:ext cx="11471564" cy="4154984"/>
          </a:xfrm>
          <a:prstGeom prst="rect">
            <a:avLst/>
          </a:prstGeom>
          <a:solidFill>
            <a:schemeClr val="bg1"/>
          </a:solidFill>
          <a:ln w="38100">
            <a:solidFill>
              <a:schemeClr val="tx1"/>
            </a:solidFill>
          </a:ln>
        </p:spPr>
        <p:txBody>
          <a:bodyPr wrap="square">
            <a:spAutoFit/>
          </a:bodyPr>
          <a:lstStyle/>
          <a:p>
            <a:r>
              <a:rPr lang="en-GB" sz="1600" dirty="0"/>
              <a:t>If your child is to be collected by someone other than the adults you have already authorised or you would like them to walk home by themselves, please inform the class teacher in writing.</a:t>
            </a:r>
          </a:p>
          <a:p>
            <a:endParaRPr lang="en-GB" sz="1000" dirty="0"/>
          </a:p>
          <a:p>
            <a:r>
              <a:rPr lang="en-GB" sz="1600" dirty="0"/>
              <a:t>You are welcome to make appointments to talk to teachers to discuss any concerns.  The end of the school day is better as teachers are preparing for the school day and attending briefings in the morning.</a:t>
            </a:r>
          </a:p>
          <a:p>
            <a:endParaRPr lang="en-GB" sz="1000" dirty="0"/>
          </a:p>
          <a:p>
            <a:r>
              <a:rPr lang="en-GB" sz="1600" dirty="0"/>
              <a:t>Please ensure that you read the school newsletter every week as it contains all the vital information that you need.  The current and previous newsletters are also available on the school website.</a:t>
            </a:r>
          </a:p>
          <a:p>
            <a:endParaRPr lang="en-GB" sz="1000" dirty="0"/>
          </a:p>
          <a:p>
            <a:r>
              <a:rPr lang="en-GB" sz="1600" dirty="0"/>
              <a:t>We are striving to encourage children to become more responsible for their belongings and independent – please support us in this by encouraging your child to remember what they need for the school day, when they have a message for the teacher, carrying their own belongings and when to hand in homework.</a:t>
            </a:r>
          </a:p>
          <a:p>
            <a:endParaRPr lang="en-GB" sz="1000" dirty="0"/>
          </a:p>
          <a:p>
            <a:r>
              <a:rPr lang="en-GB" sz="1600" dirty="0"/>
              <a:t>Children can bring a pencil case into school and it is helpful if you can provide the following items:</a:t>
            </a:r>
          </a:p>
          <a:p>
            <a:r>
              <a:rPr lang="en-GB" sz="1600" dirty="0"/>
              <a:t>3 x writing pencils, 1 x pencil eraser, 1 x small pencil sharpener (no battery-operated or winding mechanisms please), 1 x ruler (30cm), 2 x whiteboard pens, 1 x glue stick and 1 x pair of scissors. A fountain pen, spare ink cartridges (blue ink) and an ink eraser (optional) are needed if your child has been told to write in pen.  </a:t>
            </a:r>
          </a:p>
          <a:p>
            <a:r>
              <a:rPr lang="en-GB" sz="1600" dirty="0"/>
              <a:t>Optional (but very helpful): 6 – 12 x coloured pencils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kumimoji="0" lang="en-GB" sz="2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Request a meeting:</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3)   Complaint: </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kumimoji="0" lang="en-GB" sz="2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and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kumimoji="0" lang="en-GB"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193651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take a </a:t>
            </a:r>
            <a:r>
              <a:rPr kumimoji="0" lang="en-GB"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curious, rather than accusatory</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kumimoji="0" lang="en-GB" sz="24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Whatsapp</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603291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AI-generated communications to raise concerns / complaints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We  follow school policies when dealing with and responding to a concern or a complaint.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Parents should also be mindful of confidentiality and data  protection issues when inputting information to an AI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3" name="TextBox 2"/>
          <p:cNvSpPr txBox="1"/>
          <p:nvPr/>
        </p:nvSpPr>
        <p:spPr>
          <a:xfrm>
            <a:off x="642257" y="1946366"/>
            <a:ext cx="10250979" cy="2323713"/>
          </a:xfrm>
          <a:prstGeom prst="rect">
            <a:avLst/>
          </a:prstGeom>
          <a:noFill/>
        </p:spPr>
        <p:txBody>
          <a:bodyPr wrap="square" rtlCol="0">
            <a:spAutoFit/>
          </a:bodyPr>
          <a:lstStyle/>
          <a:p>
            <a:r>
              <a:rPr lang="en-GB" sz="3000" dirty="0">
                <a:hlinkClick r:id="rId3"/>
              </a:rPr>
              <a:t>https://login.mathletics.com/</a:t>
            </a:r>
            <a:endParaRPr lang="en-GB" sz="3000" dirty="0"/>
          </a:p>
          <a:p>
            <a:r>
              <a:rPr lang="en-GB" sz="3000" dirty="0">
                <a:hlinkClick r:id="rId4"/>
              </a:rPr>
              <a:t>https://www.purplemash.com/login/</a:t>
            </a:r>
            <a:endParaRPr lang="en-GB" sz="3000" dirty="0"/>
          </a:p>
          <a:p>
            <a:r>
              <a:rPr lang="en-GB" sz="3000" dirty="0">
                <a:hlinkClick r:id="rId5"/>
              </a:rPr>
              <a:t>https://www.bbc.co.uk/bitesize/primary</a:t>
            </a:r>
            <a:endParaRPr lang="en-GB" sz="3000" dirty="0"/>
          </a:p>
          <a:p>
            <a:r>
              <a:rPr lang="en-GB" sz="3000" dirty="0">
                <a:hlinkClick r:id="rId6"/>
              </a:rPr>
              <a:t>https://www.thenational.academy/</a:t>
            </a:r>
            <a:endParaRPr lang="en-GB" sz="3000" dirty="0"/>
          </a:p>
          <a:p>
            <a:endParaRPr lang="en-GB" sz="2500" dirty="0"/>
          </a:p>
        </p:txBody>
      </p:sp>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1561</TotalTime>
  <Words>5833</Words>
  <Application>Microsoft Office PowerPoint</Application>
  <PresentationFormat>Widescreen</PresentationFormat>
  <Paragraphs>250</Paragraphs>
  <Slides>26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Times New Roman</vt:lpstr>
      <vt:lpstr>Office Theme</vt:lpstr>
      <vt:lpstr>BISHOP PERRIN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Home School Agreement.     Further information is available on our school website: www.bishopperrin.richmond.sch.uk    Please follow us on our Instagram account where you can keep up-to-date with the latest goings-on at school. Follow us on: @bishopperrinschool </vt:lpstr>
      <vt:lpstr>Attendance Your child should be in school every day unless they are unwell.  The school must be informed of any absence.  Holidays during term time are not permitted and are strongly discouraged. Whilst we understand the challenges facing families regarding cost of holidays, term-time holidays are very disruptive for children in school and result in a significant loss of learning. Term-time holidays will be recorded as an unauthorised absence and may be subject to a fine.   Children are awarded certificates at the end of each term for excellent attendance – 98% or above with no unauthorised absences.   Pick up at the end of the day 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  Some Year 5 children walk home or meet parents outside school; please ensure we have written permission if you would like your child to leave school by themselves or if they are to be picked up by someone who is not on their named collection list.  Please approach the door and stand so that we can see you, particularly whilst I get to know and learn everyone’s names and faces.  It can be tricky to manage the children and see who is in the playground so it is helpful if you come as close as possible to the door.  Punctuality It is imperative that your child arrives at school on time to support a settled and smooth transition to the start of the school day.   The front gate will be open from 8:30am until 8:40am. Your child is expected to arrive at school before the gate closes. This time is often used for interventions that are completed in this time so please make sure that they arrive as close to 8.30 as possible.   If your child arrives after 8:40am, please bring them to the main entrance and sign them in using the electronic register.  Staff monitor children who are persistently late for school, and advice sought from our Educational Welfare Officer. </vt:lpstr>
      <vt:lpstr>PowerPoint Presentation</vt:lpstr>
      <vt:lpstr>PowerPoint Presentation</vt:lpstr>
      <vt:lpstr>Adherence to the school uniform policy is greatly appreciated in ensuring we maintain a smart and unified approach to school uniform.  All children should be smartly dressed in the school uniform – the policy is available on the school website. Children are expected to wear school shoes, not trainers. Trainers are only permitted on PE days.   All items must be clearly named.  PE Kit Please ensure that your child has their house t-shirt, PE jumper, tracksuits/shorts and/or black tracksuit trousers/top.  Pupils come in to school on PE days in their PE kit. Swimming kit – ideally black swim suit or swimming trunks. In Year 5 their PE days are on Wednesday and Friday.   Outer wear School fleece or a dark-coloured coat (not patterned). Hats – school hat, or plain, dark-coloured hat in winter, plain yellow or dark-coloured cap in summer. No logos. Scarves – no football scarves, plain and dark colour.   Accessories Jewellery is not permitted, except for a simple pair of stud earrings for children who have pierced ears, and a wrist watch. Smart watch devices are not permitted. This is in-line with our online safety policy.  Water bottles 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vt:lpstr>
      <vt:lpstr>Behaviour</vt:lpstr>
      <vt:lpstr>Mobile phones in school</vt:lpstr>
      <vt:lpstr>Why are smartphones banned for children in school?</vt:lpstr>
      <vt:lpstr>PowerPoint Presentation</vt:lpstr>
      <vt:lpstr> 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Children will experience reading and writing a range of different texts from stories to recounts to diaries to poems.  Children are encouraged to write more extensively as the year goes on. They are taught grammar and punctuation within the context of the wider writing they are learning.   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is lots of opportunity to practise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also participate in weekly lessons of art, computing, design and technology, French, geography, history, music, PE and science.   Our curriculum is designed to be taught through half-termly themes. Year 5 are currently studying Crime and Punishment. The details for this theme are in the curriculum information sheet which is available on the learning page of the school website.</vt:lpstr>
      <vt:lpstr>Homework</vt:lpstr>
      <vt:lpstr> Y5 visit to the Isle of Wight, May 2026  The visit will be for 3 nights, Tuesday – Friday and will consist of a combination of visits to local areas of interest and outdoor pursuits- Dinosaur Isle (visit, talk &amp; field trip), Alum Bay glass and sweet demo, Needles Pleasure Cruise, Osborne House, Robin Hill Country Park and a disco!!  We have been visiting the Westbrook Centre in the Isle of  Wight for many years and the children have thoroughly enjoyed it. You can find out more information about the centre by visiting their website: https://westbrook.urbansaints.org/campaign/westbrook   You will have already received a letter about the school journey. The proposed date for the trip is 4th-7th May at a predicted cost of £480.  This cost is only an estimate at the moment and may change.  There will be an initial deposit of £75 due by 28th September 2026.  Hardship: If you are in receipt of Free School Meals, Income Support or Job Seekers Allowance you may be eligible for assistance with the cost of this trip. </vt:lpstr>
      <vt:lpstr>Parent Volunteers</vt:lpstr>
      <vt:lpstr>Parent Representatives</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74</cp:revision>
  <cp:lastPrinted>2020-09-28T11:38:02Z</cp:lastPrinted>
  <dcterms:created xsi:type="dcterms:W3CDTF">2020-09-22T11:26:01Z</dcterms:created>
  <dcterms:modified xsi:type="dcterms:W3CDTF">2026-09-18T09:00:45Z</dcterms:modified>
</cp:coreProperties>
</file>